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61" r:id="rId4"/>
    <p:sldId id="257" r:id="rId5"/>
    <p:sldId id="258" r:id="rId6"/>
    <p:sldId id="260" r:id="rId7"/>
    <p:sldId id="259" r:id="rId8"/>
    <p:sldId id="267" r:id="rId9"/>
    <p:sldId id="263" r:id="rId10"/>
    <p:sldId id="270" r:id="rId11"/>
    <p:sldId id="265" r:id="rId12"/>
    <p:sldId id="269" r:id="rId13"/>
  </p:sldIdLst>
  <p:sldSz cx="9144000" cy="6858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1666" y="-115"/>
      </p:cViewPr>
      <p:guideLst>
        <p:guide orient="horz" pos="1797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22ED-7FDA-453B-A994-1ADD5F4735CB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71FE0-AF86-4117-931A-90C1669DB8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308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2B4538-E90C-4DF7-84B4-2C97DD16709C}" type="slidenum">
              <a:rPr lang="da-DK" smtClean="0"/>
              <a:pPr/>
              <a:t>5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BC3F-CF6C-4906-8F70-5922D4A8BBF5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981-2269-4764-B183-DF55437E67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402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BC3F-CF6C-4906-8F70-5922D4A8BBF5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981-2269-4764-B183-DF55437E67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533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BC3F-CF6C-4906-8F70-5922D4A8BBF5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981-2269-4764-B183-DF55437E67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100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323528" y="1700808"/>
            <a:ext cx="8499600" cy="4395192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23-May-13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6E107-30E3-4719-8A02-5C6A210272D2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6486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BC3F-CF6C-4906-8F70-5922D4A8BBF5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981-2269-4764-B183-DF55437E67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92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BC3F-CF6C-4906-8F70-5922D4A8BBF5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981-2269-4764-B183-DF55437E67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188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BC3F-CF6C-4906-8F70-5922D4A8BBF5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981-2269-4764-B183-DF55437E67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28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BC3F-CF6C-4906-8F70-5922D4A8BBF5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981-2269-4764-B183-DF55437E67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21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BC3F-CF6C-4906-8F70-5922D4A8BBF5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981-2269-4764-B183-DF55437E67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63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BC3F-CF6C-4906-8F70-5922D4A8BBF5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981-2269-4764-B183-DF55437E67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391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BC3F-CF6C-4906-8F70-5922D4A8BBF5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981-2269-4764-B183-DF55437E67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0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BC3F-CF6C-4906-8F70-5922D4A8BBF5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981-2269-4764-B183-DF55437E67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17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7BC3F-CF6C-4906-8F70-5922D4A8BBF5}" type="datetimeFigureOut">
              <a:rPr lang="da-DK" smtClean="0"/>
              <a:t>16-09-2019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1981-2269-4764-B183-DF55437E67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243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3684" y="869541"/>
            <a:ext cx="7772400" cy="1190563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Guided</a:t>
            </a:r>
            <a:r>
              <a:rPr lang="da-DK" dirty="0"/>
              <a:t> tour </a:t>
            </a:r>
            <a:r>
              <a:rPr lang="da-DK" dirty="0" smtClean="0"/>
              <a:t>i-SUSTAIN.</a:t>
            </a:r>
            <a:endParaRPr lang="da-DK" dirty="0" smtClean="0"/>
          </a:p>
          <a:p>
            <a:r>
              <a:rPr lang="da-DK" dirty="0" smtClean="0"/>
              <a:t>17-09-2019</a:t>
            </a:r>
            <a:endParaRPr lang="da-DK" dirty="0" smtClean="0"/>
          </a:p>
          <a:p>
            <a:r>
              <a:rPr lang="da-DK" dirty="0" smtClean="0"/>
              <a:t>Erik Lundsgaard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76672"/>
            <a:ext cx="30480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" y="44624"/>
            <a:ext cx="9243922" cy="66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3455876" y="1988840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30% </a:t>
            </a:r>
            <a:r>
              <a:rPr lang="da-DK" dirty="0" err="1" smtClean="0"/>
              <a:t>lye</a:t>
            </a:r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02931"/>
            <a:ext cx="1395155" cy="134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Kalundborg Bioenergi A/S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6632"/>
            <a:ext cx="1082536" cy="504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25960" y="-729208"/>
            <a:ext cx="5220580" cy="90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39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532" y="6926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Kalundborg Bioenergi A/S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3465004"/>
            <a:ext cx="8229600" cy="266115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for your attention</a:t>
            </a:r>
            <a:r>
              <a:rPr lang="da-DK" dirty="0" smtClean="0"/>
              <a:t>.</a:t>
            </a:r>
            <a:endParaRPr lang="da-DK" dirty="0" smtClean="0"/>
          </a:p>
          <a:p>
            <a:pPr marL="0" indent="0" algn="ctr">
              <a:buNone/>
            </a:pPr>
            <a:r>
              <a:rPr lang="da-DK" dirty="0" smtClean="0"/>
              <a:t>Manager</a:t>
            </a:r>
          </a:p>
          <a:p>
            <a:pPr marL="0" indent="0" algn="ctr">
              <a:buNone/>
            </a:pPr>
            <a:r>
              <a:rPr lang="da-DK" sz="3600" i="1" dirty="0" smtClean="0">
                <a:latin typeface="Gabriola" panose="04040605051002020D02" pitchFamily="82" charset="0"/>
              </a:rPr>
              <a:t>Erik </a:t>
            </a:r>
            <a:r>
              <a:rPr lang="da-DK" sz="3600" i="1" dirty="0" smtClean="0">
                <a:latin typeface="Gabriola" panose="04040605051002020D02" pitchFamily="82" charset="0"/>
              </a:rPr>
              <a:t>Lundsgaard</a:t>
            </a:r>
            <a:endParaRPr lang="da-DK" sz="3600" i="1" dirty="0">
              <a:latin typeface="Gabriola" panose="04040605051002020D02" pitchFamily="82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2636"/>
            <a:ext cx="1159858" cy="54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/>
        </p:nvGrpSpPr>
        <p:grpSpPr>
          <a:xfrm>
            <a:off x="107504" y="2631998"/>
            <a:ext cx="8856672" cy="3101258"/>
            <a:chOff x="107504" y="2631998"/>
            <a:chExt cx="8856672" cy="3101258"/>
          </a:xfrm>
        </p:grpSpPr>
        <p:grpSp>
          <p:nvGrpSpPr>
            <p:cNvPr id="44" name="Gruppe 43"/>
            <p:cNvGrpSpPr/>
            <p:nvPr/>
          </p:nvGrpSpPr>
          <p:grpSpPr>
            <a:xfrm>
              <a:off x="107504" y="2631998"/>
              <a:ext cx="8856672" cy="3101258"/>
              <a:chOff x="107504" y="831798"/>
              <a:chExt cx="8856672" cy="3101258"/>
            </a:xfrm>
          </p:grpSpPr>
          <p:sp>
            <p:nvSpPr>
              <p:cNvPr id="4" name="Rektangel 3"/>
              <p:cNvSpPr/>
              <p:nvPr/>
            </p:nvSpPr>
            <p:spPr>
              <a:xfrm>
                <a:off x="107504" y="1108797"/>
                <a:ext cx="2808000" cy="2824259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5" name="Rektangel 4"/>
              <p:cNvSpPr/>
              <p:nvPr/>
            </p:nvSpPr>
            <p:spPr>
              <a:xfrm>
                <a:off x="3131840" y="1108797"/>
                <a:ext cx="2808000" cy="2824259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6" name="Rektangel 5"/>
              <p:cNvSpPr/>
              <p:nvPr/>
            </p:nvSpPr>
            <p:spPr>
              <a:xfrm>
                <a:off x="6156176" y="1108797"/>
                <a:ext cx="2808000" cy="2824259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7" name="Tekstboks 6"/>
              <p:cNvSpPr txBox="1"/>
              <p:nvPr/>
            </p:nvSpPr>
            <p:spPr>
              <a:xfrm>
                <a:off x="107504" y="836712"/>
                <a:ext cx="280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b="1" dirty="0" smtClean="0"/>
                  <a:t>Leverandører</a:t>
                </a:r>
                <a:endParaRPr lang="da-DK" b="1" dirty="0"/>
              </a:p>
            </p:txBody>
          </p:sp>
          <p:sp>
            <p:nvSpPr>
              <p:cNvPr id="8" name="Tekstboks 7"/>
              <p:cNvSpPr txBox="1"/>
              <p:nvPr/>
            </p:nvSpPr>
            <p:spPr>
              <a:xfrm>
                <a:off x="3131840" y="850612"/>
                <a:ext cx="280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b="1" dirty="0" smtClean="0"/>
                  <a:t>Biogasanlæg</a:t>
                </a:r>
                <a:endParaRPr lang="da-DK" b="1" dirty="0"/>
              </a:p>
            </p:txBody>
          </p:sp>
          <p:sp>
            <p:nvSpPr>
              <p:cNvPr id="9" name="Tekstboks 8"/>
              <p:cNvSpPr txBox="1"/>
              <p:nvPr/>
            </p:nvSpPr>
            <p:spPr>
              <a:xfrm>
                <a:off x="6156176" y="831798"/>
                <a:ext cx="280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b="1" dirty="0" smtClean="0"/>
                  <a:t>Aftager</a:t>
                </a:r>
                <a:endParaRPr lang="da-DK" b="1" dirty="0"/>
              </a:p>
            </p:txBody>
          </p:sp>
          <p:sp>
            <p:nvSpPr>
              <p:cNvPr id="11" name="Afrundet rektangel 10"/>
              <p:cNvSpPr/>
              <p:nvPr/>
            </p:nvSpPr>
            <p:spPr>
              <a:xfrm>
                <a:off x="3311704" y="2229592"/>
                <a:ext cx="2448272" cy="57606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1600" dirty="0" smtClean="0">
                    <a:solidFill>
                      <a:schemeClr val="tx1"/>
                    </a:solidFill>
                  </a:rPr>
                  <a:t>Kalundborg Bioenergi A/S</a:t>
                </a:r>
                <a:endParaRPr lang="da-DK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Afrundet rektangel 11"/>
              <p:cNvSpPr/>
              <p:nvPr/>
            </p:nvSpPr>
            <p:spPr>
              <a:xfrm>
                <a:off x="3582632" y="1304764"/>
                <a:ext cx="720080" cy="432048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a-DK" sz="1200" b="1" dirty="0" smtClean="0">
                    <a:solidFill>
                      <a:schemeClr val="tx1"/>
                    </a:solidFill>
                  </a:rPr>
                  <a:t>Bigadan</a:t>
                </a:r>
              </a:p>
              <a:p>
                <a:pPr algn="ctr"/>
                <a:r>
                  <a:rPr lang="da-DK" sz="1200" i="1" dirty="0" smtClean="0">
                    <a:solidFill>
                      <a:schemeClr val="tx1"/>
                    </a:solidFill>
                  </a:rPr>
                  <a:t>100 %</a:t>
                </a:r>
                <a:endParaRPr lang="da-DK" sz="12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Afrundet rektangel 12"/>
              <p:cNvSpPr/>
              <p:nvPr/>
            </p:nvSpPr>
            <p:spPr>
              <a:xfrm>
                <a:off x="4644008" y="1303772"/>
                <a:ext cx="1008112" cy="432048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a-DK" sz="1200" b="1" dirty="0" smtClean="0">
                    <a:solidFill>
                      <a:schemeClr val="tx1"/>
                    </a:solidFill>
                  </a:rPr>
                  <a:t>Ørsted</a:t>
                </a:r>
              </a:p>
              <a:p>
                <a:pPr algn="ctr"/>
                <a:r>
                  <a:rPr lang="da-DK" sz="1200" i="1" dirty="0" smtClean="0">
                    <a:solidFill>
                      <a:schemeClr val="tx1"/>
                    </a:solidFill>
                  </a:rPr>
                  <a:t>0 %</a:t>
                </a:r>
                <a:endParaRPr lang="da-DK" sz="12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Vinklet forbindelse 15"/>
              <p:cNvCxnSpPr>
                <a:stCxn id="12" idx="2"/>
                <a:endCxn id="13" idx="2"/>
              </p:cNvCxnSpPr>
              <p:nvPr/>
            </p:nvCxnSpPr>
            <p:spPr>
              <a:xfrm rot="5400000" flipH="1" flipV="1">
                <a:off x="4544872" y="1133620"/>
                <a:ext cx="992" cy="1205392"/>
              </a:xfrm>
              <a:prstGeom prst="bentConnector3">
                <a:avLst>
                  <a:gd name="adj1" fmla="val -23044355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frundet rektangel 18"/>
              <p:cNvSpPr/>
              <p:nvPr/>
            </p:nvSpPr>
            <p:spPr>
              <a:xfrm>
                <a:off x="3419872" y="3248980"/>
                <a:ext cx="2232248" cy="432048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a-DK" sz="1200" b="1" dirty="0" smtClean="0">
                    <a:solidFill>
                      <a:schemeClr val="tx1"/>
                    </a:solidFill>
                  </a:rPr>
                  <a:t>Operations manager</a:t>
                </a:r>
              </a:p>
              <a:p>
                <a:pPr algn="ctr"/>
                <a:r>
                  <a:rPr lang="da-DK" sz="1200" i="1" dirty="0" smtClean="0">
                    <a:solidFill>
                      <a:schemeClr val="tx1"/>
                    </a:solidFill>
                  </a:rPr>
                  <a:t>Bigadan</a:t>
                </a:r>
                <a:endParaRPr lang="da-DK" sz="12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Lige forbindelse 20"/>
              <p:cNvCxnSpPr>
                <a:stCxn id="11" idx="2"/>
                <a:endCxn id="19" idx="0"/>
              </p:cNvCxnSpPr>
              <p:nvPr/>
            </p:nvCxnSpPr>
            <p:spPr>
              <a:xfrm>
                <a:off x="4535840" y="2805656"/>
                <a:ext cx="156" cy="4433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Afrundet rektangel 24"/>
              <p:cNvSpPr/>
              <p:nvPr/>
            </p:nvSpPr>
            <p:spPr>
              <a:xfrm>
                <a:off x="6336040" y="1390225"/>
                <a:ext cx="2448272" cy="57606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1600" dirty="0" smtClean="0">
                    <a:solidFill>
                      <a:schemeClr val="tx1"/>
                    </a:solidFill>
                  </a:rPr>
                  <a:t>Plant </a:t>
                </a:r>
                <a:r>
                  <a:rPr lang="da-DK" sz="1600" dirty="0" err="1">
                    <a:solidFill>
                      <a:schemeClr val="tx1"/>
                    </a:solidFill>
                  </a:rPr>
                  <a:t>Breeders</a:t>
                </a:r>
                <a:r>
                  <a:rPr lang="da-DK" sz="1600" dirty="0">
                    <a:solidFill>
                      <a:schemeClr val="tx1"/>
                    </a:solidFill>
                  </a:rPr>
                  <a:t> </a:t>
                </a:r>
                <a:r>
                  <a:rPr lang="da-DK" sz="1600" dirty="0" smtClean="0">
                    <a:solidFill>
                      <a:schemeClr val="tx1"/>
                    </a:solidFill>
                  </a:rPr>
                  <a:t>”1”</a:t>
                </a:r>
              </a:p>
              <a:p>
                <a:pPr algn="ctr"/>
                <a:r>
                  <a:rPr lang="da-DK" sz="1200" i="1" dirty="0" smtClean="0">
                    <a:solidFill>
                      <a:schemeClr val="tx1"/>
                    </a:solidFill>
                  </a:rPr>
                  <a:t>(lokaliseret på Sydsjælland)</a:t>
                </a:r>
                <a:endParaRPr lang="da-DK" sz="12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Afrundet rektangel 26"/>
              <p:cNvSpPr/>
              <p:nvPr/>
            </p:nvSpPr>
            <p:spPr>
              <a:xfrm>
                <a:off x="6336040" y="2229592"/>
                <a:ext cx="2448272" cy="57606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1600" dirty="0" smtClean="0">
                    <a:solidFill>
                      <a:schemeClr val="tx1"/>
                    </a:solidFill>
                  </a:rPr>
                  <a:t>Plant </a:t>
                </a:r>
                <a:r>
                  <a:rPr lang="da-DK" sz="1600" dirty="0" err="1">
                    <a:solidFill>
                      <a:schemeClr val="tx1"/>
                    </a:solidFill>
                  </a:rPr>
                  <a:t>Breeders</a:t>
                </a:r>
                <a:r>
                  <a:rPr lang="da-DK" sz="1600" dirty="0">
                    <a:solidFill>
                      <a:schemeClr val="tx1"/>
                    </a:solidFill>
                  </a:rPr>
                  <a:t> </a:t>
                </a:r>
                <a:r>
                  <a:rPr lang="da-DK" sz="1600" dirty="0" smtClean="0">
                    <a:solidFill>
                      <a:schemeClr val="tx1"/>
                    </a:solidFill>
                  </a:rPr>
                  <a:t>”2”</a:t>
                </a:r>
              </a:p>
              <a:p>
                <a:pPr algn="ctr"/>
                <a:r>
                  <a:rPr lang="da-DK" sz="1200" i="1" dirty="0" smtClean="0">
                    <a:solidFill>
                      <a:schemeClr val="tx1"/>
                    </a:solidFill>
                  </a:rPr>
                  <a:t>(Returkørsel fra NZFU)</a:t>
                </a:r>
                <a:endParaRPr lang="da-DK" sz="12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Afrundet rektangel 27"/>
              <p:cNvSpPr/>
              <p:nvPr/>
            </p:nvSpPr>
            <p:spPr>
              <a:xfrm>
                <a:off x="6336040" y="3068960"/>
                <a:ext cx="2448272" cy="57606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1600" dirty="0" smtClean="0">
                    <a:solidFill>
                      <a:schemeClr val="tx1"/>
                    </a:solidFill>
                  </a:rPr>
                  <a:t>Ørsted Energy</a:t>
                </a:r>
              </a:p>
              <a:p>
                <a:pPr algn="ctr"/>
                <a:r>
                  <a:rPr lang="da-DK" sz="1200" i="1" dirty="0" smtClean="0">
                    <a:solidFill>
                      <a:schemeClr val="tx1"/>
                    </a:solidFill>
                  </a:rPr>
                  <a:t>(Injicere biogas på naturgasnettet)</a:t>
                </a:r>
                <a:endParaRPr lang="da-DK" sz="12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Vinklet forbindelse 29"/>
              <p:cNvCxnSpPr>
                <a:stCxn id="25" idx="1"/>
                <a:endCxn id="28" idx="1"/>
              </p:cNvCxnSpPr>
              <p:nvPr/>
            </p:nvCxnSpPr>
            <p:spPr>
              <a:xfrm rot="10800000" flipV="1">
                <a:off x="6336040" y="1678256"/>
                <a:ext cx="12700" cy="1678735"/>
              </a:xfrm>
              <a:prstGeom prst="bentConnector3">
                <a:avLst>
                  <a:gd name="adj1" fmla="val 2309094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Lige forbindelse 32"/>
              <p:cNvCxnSpPr>
                <a:stCxn id="11" idx="3"/>
                <a:endCxn id="27" idx="1"/>
              </p:cNvCxnSpPr>
              <p:nvPr/>
            </p:nvCxnSpPr>
            <p:spPr>
              <a:xfrm>
                <a:off x="5759976" y="2517624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frundet rektangel 33"/>
              <p:cNvSpPr/>
              <p:nvPr/>
            </p:nvSpPr>
            <p:spPr>
              <a:xfrm>
                <a:off x="287368" y="1390225"/>
                <a:ext cx="2448272" cy="57606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1600" dirty="0" smtClean="0">
                    <a:solidFill>
                      <a:schemeClr val="tx1"/>
                    </a:solidFill>
                  </a:rPr>
                  <a:t>Supplier </a:t>
                </a:r>
                <a:r>
                  <a:rPr lang="da-DK" sz="1600" dirty="0" smtClean="0">
                    <a:solidFill>
                      <a:schemeClr val="tx1"/>
                    </a:solidFill>
                  </a:rPr>
                  <a:t>of </a:t>
                </a:r>
                <a:r>
                  <a:rPr lang="da-DK" sz="1600" dirty="0" err="1" smtClean="0">
                    <a:solidFill>
                      <a:schemeClr val="tx1"/>
                    </a:solidFill>
                  </a:rPr>
                  <a:t>Novoslam</a:t>
                </a:r>
                <a:endParaRPr lang="da-DK" sz="16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da-DK" sz="1200" i="1" dirty="0" smtClean="0">
                    <a:solidFill>
                      <a:schemeClr val="tx1"/>
                    </a:solidFill>
                  </a:rPr>
                  <a:t>(Novozymes)</a:t>
                </a:r>
                <a:endParaRPr lang="da-DK" sz="12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Afrundet rektangel 34"/>
              <p:cNvSpPr/>
              <p:nvPr/>
            </p:nvSpPr>
            <p:spPr>
              <a:xfrm>
                <a:off x="287368" y="2229592"/>
                <a:ext cx="2448272" cy="57606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1600" dirty="0" smtClean="0">
                    <a:solidFill>
                      <a:schemeClr val="tx1"/>
                    </a:solidFill>
                  </a:rPr>
                  <a:t>Supplier </a:t>
                </a:r>
                <a:r>
                  <a:rPr lang="da-DK" sz="1600" dirty="0">
                    <a:solidFill>
                      <a:schemeClr val="tx1"/>
                    </a:solidFill>
                  </a:rPr>
                  <a:t>of </a:t>
                </a:r>
                <a:r>
                  <a:rPr lang="da-DK" sz="1600" dirty="0" err="1" smtClean="0">
                    <a:solidFill>
                      <a:schemeClr val="tx1"/>
                    </a:solidFill>
                  </a:rPr>
                  <a:t>Yeast</a:t>
                </a:r>
                <a:r>
                  <a:rPr lang="da-DK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da-DK" sz="1600" dirty="0" err="1">
                    <a:solidFill>
                      <a:schemeClr val="tx1"/>
                    </a:solidFill>
                  </a:rPr>
                  <a:t>cream</a:t>
                </a:r>
                <a:r>
                  <a:rPr lang="da-DK" sz="1600" dirty="0">
                    <a:solidFill>
                      <a:schemeClr val="tx1"/>
                    </a:solidFill>
                  </a:rPr>
                  <a:t> </a:t>
                </a:r>
                <a:r>
                  <a:rPr lang="da-DK" sz="1200" i="1" dirty="0" smtClean="0">
                    <a:solidFill>
                      <a:schemeClr val="tx1"/>
                    </a:solidFill>
                  </a:rPr>
                  <a:t>(</a:t>
                </a:r>
                <a:r>
                  <a:rPr lang="da-DK" sz="1200" i="1" dirty="0" smtClean="0">
                    <a:solidFill>
                      <a:schemeClr val="tx1"/>
                    </a:solidFill>
                  </a:rPr>
                  <a:t>Novo Nordisk)</a:t>
                </a:r>
                <a:endParaRPr lang="da-DK" sz="12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Afrundet rektangel 35"/>
              <p:cNvSpPr/>
              <p:nvPr/>
            </p:nvSpPr>
            <p:spPr>
              <a:xfrm>
                <a:off x="287368" y="3068960"/>
                <a:ext cx="2448272" cy="57606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1600" dirty="0" err="1" smtClean="0">
                    <a:solidFill>
                      <a:schemeClr val="tx1"/>
                    </a:solidFill>
                  </a:rPr>
                  <a:t>Others</a:t>
                </a:r>
                <a:r>
                  <a:rPr lang="da-DK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da-DK" sz="1600" dirty="0" err="1" smtClean="0">
                    <a:solidFill>
                      <a:schemeClr val="tx1"/>
                    </a:solidFill>
                  </a:rPr>
                  <a:t>supplier</a:t>
                </a:r>
                <a:endParaRPr lang="da-DK" sz="16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da-DK" sz="1200" i="1" dirty="0" smtClean="0">
                    <a:solidFill>
                      <a:schemeClr val="tx1"/>
                    </a:solidFill>
                  </a:rPr>
                  <a:t>Bioman mm.</a:t>
                </a:r>
                <a:endParaRPr lang="da-DK" sz="12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" name="Vinklet forbindelse 36"/>
              <p:cNvCxnSpPr>
                <a:stCxn id="34" idx="3"/>
                <a:endCxn id="36" idx="3"/>
              </p:cNvCxnSpPr>
              <p:nvPr/>
            </p:nvCxnSpPr>
            <p:spPr>
              <a:xfrm>
                <a:off x="2735640" y="1678257"/>
                <a:ext cx="12700" cy="1678735"/>
              </a:xfrm>
              <a:prstGeom prst="bentConnector3">
                <a:avLst>
                  <a:gd name="adj1" fmla="val 2381819"/>
                </a:avLst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Lige forbindelse 40"/>
              <p:cNvCxnSpPr>
                <a:stCxn id="35" idx="3"/>
                <a:endCxn id="11" idx="1"/>
              </p:cNvCxnSpPr>
              <p:nvPr/>
            </p:nvCxnSpPr>
            <p:spPr>
              <a:xfrm>
                <a:off x="2735640" y="2517624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Lige forbindelse 30"/>
            <p:cNvCxnSpPr/>
            <p:nvPr/>
          </p:nvCxnSpPr>
          <p:spPr>
            <a:xfrm>
              <a:off x="4522828" y="3761292"/>
              <a:ext cx="6506" cy="268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Organizing</a:t>
            </a:r>
            <a:r>
              <a:rPr lang="da-DK" dirty="0" smtClean="0"/>
              <a:t> of Kalundborg Bioenergi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82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Overall </a:t>
            </a:r>
            <a:r>
              <a:rPr lang="da-DK" dirty="0" err="1" smtClean="0"/>
              <a:t>tasks</a:t>
            </a:r>
            <a:r>
              <a:rPr lang="da-DK" dirty="0" smtClean="0"/>
              <a:t> &amp; time-line</a:t>
            </a:r>
            <a:endParaRPr lang="da-DK" dirty="0"/>
          </a:p>
        </p:txBody>
      </p:sp>
      <p:sp>
        <p:nvSpPr>
          <p:cNvPr id="43" name="Pladsholder til indhold 4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LoI</a:t>
            </a:r>
            <a:r>
              <a:rPr lang="en-US" dirty="0" smtClean="0"/>
              <a:t> &amp; Feasibility Study: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Methane potential &amp; dewatering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Approvals from authorities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Disposal of digested biomass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Agreements between the parties</a:t>
            </a:r>
            <a:endParaRPr lang="en-US" sz="2400" i="1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7082-9002-4C9B-A18A-6CEA27AA6B90}" type="datetime5">
              <a:rPr lang="en-GB" smtClean="0"/>
              <a:t>16-Sep-19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5A14-94C2-4B82-9758-ACABB1A56A31}" type="slidenum">
              <a:rPr lang="da-DK" smtClean="0"/>
              <a:pPr/>
              <a:t>3</a:t>
            </a:fld>
            <a:endParaRPr lang="da-DK" dirty="0"/>
          </a:p>
        </p:txBody>
      </p:sp>
      <p:grpSp>
        <p:nvGrpSpPr>
          <p:cNvPr id="5" name="Gruppe 4"/>
          <p:cNvGrpSpPr/>
          <p:nvPr/>
        </p:nvGrpSpPr>
        <p:grpSpPr>
          <a:xfrm>
            <a:off x="34116" y="4437112"/>
            <a:ext cx="8991091" cy="2520280"/>
            <a:chOff x="34116" y="1520788"/>
            <a:chExt cx="8991091" cy="2520280"/>
          </a:xfrm>
        </p:grpSpPr>
        <p:grpSp>
          <p:nvGrpSpPr>
            <p:cNvPr id="6" name="Gruppe 5"/>
            <p:cNvGrpSpPr/>
            <p:nvPr/>
          </p:nvGrpSpPr>
          <p:grpSpPr>
            <a:xfrm>
              <a:off x="82790" y="1520788"/>
              <a:ext cx="8942417" cy="1192103"/>
              <a:chOff x="82790" y="1520788"/>
              <a:chExt cx="8942417" cy="1192103"/>
            </a:xfrm>
          </p:grpSpPr>
          <p:sp>
            <p:nvSpPr>
              <p:cNvPr id="34" name="Højrepil 33"/>
              <p:cNvSpPr/>
              <p:nvPr/>
            </p:nvSpPr>
            <p:spPr>
              <a:xfrm>
                <a:off x="82790" y="1520788"/>
                <a:ext cx="8942417" cy="1192103"/>
              </a:xfrm>
              <a:prstGeom prst="rightArrow">
                <a:avLst>
                  <a:gd name="adj1" fmla="val 40754"/>
                  <a:gd name="adj2" fmla="val 46684"/>
                </a:avLst>
              </a:prstGeom>
              <a:gradFill>
                <a:gsLst>
                  <a:gs pos="0">
                    <a:schemeClr val="tx1"/>
                  </a:gs>
                  <a:gs pos="46000">
                    <a:schemeClr val="bg1">
                      <a:lumMod val="75000"/>
                    </a:schemeClr>
                  </a:gs>
                  <a:gs pos="100000">
                    <a:schemeClr val="tx1"/>
                  </a:gs>
                </a:gsLst>
                <a:lin ang="16200000" scaled="0"/>
              </a:gradFill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Kombinationstegning 34"/>
              <p:cNvSpPr/>
              <p:nvPr/>
            </p:nvSpPr>
            <p:spPr>
              <a:xfrm>
                <a:off x="3311859" y="1940207"/>
                <a:ext cx="2664297" cy="353264"/>
              </a:xfrm>
              <a:custGeom>
                <a:avLst/>
                <a:gdLst>
                  <a:gd name="connsiteX0" fmla="*/ 0 w 876513"/>
                  <a:gd name="connsiteY0" fmla="*/ 59796 h 358770"/>
                  <a:gd name="connsiteX1" fmla="*/ 17514 w 876513"/>
                  <a:gd name="connsiteY1" fmla="*/ 17514 h 358770"/>
                  <a:gd name="connsiteX2" fmla="*/ 59796 w 876513"/>
                  <a:gd name="connsiteY2" fmla="*/ 0 h 358770"/>
                  <a:gd name="connsiteX3" fmla="*/ 816717 w 876513"/>
                  <a:gd name="connsiteY3" fmla="*/ 0 h 358770"/>
                  <a:gd name="connsiteX4" fmla="*/ 858999 w 876513"/>
                  <a:gd name="connsiteY4" fmla="*/ 17514 h 358770"/>
                  <a:gd name="connsiteX5" fmla="*/ 876513 w 876513"/>
                  <a:gd name="connsiteY5" fmla="*/ 59796 h 358770"/>
                  <a:gd name="connsiteX6" fmla="*/ 876513 w 876513"/>
                  <a:gd name="connsiteY6" fmla="*/ 298974 h 358770"/>
                  <a:gd name="connsiteX7" fmla="*/ 858999 w 876513"/>
                  <a:gd name="connsiteY7" fmla="*/ 341256 h 358770"/>
                  <a:gd name="connsiteX8" fmla="*/ 816717 w 876513"/>
                  <a:gd name="connsiteY8" fmla="*/ 358770 h 358770"/>
                  <a:gd name="connsiteX9" fmla="*/ 59796 w 876513"/>
                  <a:gd name="connsiteY9" fmla="*/ 358770 h 358770"/>
                  <a:gd name="connsiteX10" fmla="*/ 17514 w 876513"/>
                  <a:gd name="connsiteY10" fmla="*/ 341256 h 358770"/>
                  <a:gd name="connsiteX11" fmla="*/ 0 w 876513"/>
                  <a:gd name="connsiteY11" fmla="*/ 298974 h 358770"/>
                  <a:gd name="connsiteX12" fmla="*/ 0 w 876513"/>
                  <a:gd name="connsiteY12" fmla="*/ 59796 h 35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6513" h="358770">
                    <a:moveTo>
                      <a:pt x="0" y="59796"/>
                    </a:moveTo>
                    <a:cubicBezTo>
                      <a:pt x="0" y="43937"/>
                      <a:pt x="6300" y="28728"/>
                      <a:pt x="17514" y="17514"/>
                    </a:cubicBezTo>
                    <a:cubicBezTo>
                      <a:pt x="28728" y="6300"/>
                      <a:pt x="43937" y="0"/>
                      <a:pt x="59796" y="0"/>
                    </a:cubicBezTo>
                    <a:lnTo>
                      <a:pt x="816717" y="0"/>
                    </a:lnTo>
                    <a:cubicBezTo>
                      <a:pt x="832576" y="0"/>
                      <a:pt x="847785" y="6300"/>
                      <a:pt x="858999" y="17514"/>
                    </a:cubicBezTo>
                    <a:cubicBezTo>
                      <a:pt x="870213" y="28728"/>
                      <a:pt x="876513" y="43937"/>
                      <a:pt x="876513" y="59796"/>
                    </a:cubicBezTo>
                    <a:lnTo>
                      <a:pt x="876513" y="298974"/>
                    </a:lnTo>
                    <a:cubicBezTo>
                      <a:pt x="876513" y="314833"/>
                      <a:pt x="870213" y="330042"/>
                      <a:pt x="858999" y="341256"/>
                    </a:cubicBezTo>
                    <a:cubicBezTo>
                      <a:pt x="847785" y="352470"/>
                      <a:pt x="832576" y="358770"/>
                      <a:pt x="816717" y="358770"/>
                    </a:cubicBezTo>
                    <a:lnTo>
                      <a:pt x="59796" y="358770"/>
                    </a:lnTo>
                    <a:cubicBezTo>
                      <a:pt x="43937" y="358770"/>
                      <a:pt x="28728" y="352470"/>
                      <a:pt x="17514" y="341256"/>
                    </a:cubicBezTo>
                    <a:cubicBezTo>
                      <a:pt x="6300" y="330042"/>
                      <a:pt x="0" y="314833"/>
                      <a:pt x="0" y="298974"/>
                    </a:cubicBezTo>
                    <a:lnTo>
                      <a:pt x="0" y="59796"/>
                    </a:lnTo>
                    <a:close/>
                  </a:path>
                </a:pathLst>
              </a:custGeom>
              <a:gradFill>
                <a:gsLst>
                  <a:gs pos="50000">
                    <a:schemeClr val="bg1">
                      <a:lumMod val="6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186" tIns="65186" rIns="65186" bIns="65186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Plant Construction</a:t>
                </a:r>
                <a:endPara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Kombinationstegning 35"/>
              <p:cNvSpPr/>
              <p:nvPr/>
            </p:nvSpPr>
            <p:spPr>
              <a:xfrm>
                <a:off x="107504" y="1940207"/>
                <a:ext cx="3096345" cy="353264"/>
              </a:xfrm>
              <a:custGeom>
                <a:avLst/>
                <a:gdLst>
                  <a:gd name="connsiteX0" fmla="*/ 0 w 876513"/>
                  <a:gd name="connsiteY0" fmla="*/ 59796 h 358770"/>
                  <a:gd name="connsiteX1" fmla="*/ 17514 w 876513"/>
                  <a:gd name="connsiteY1" fmla="*/ 17514 h 358770"/>
                  <a:gd name="connsiteX2" fmla="*/ 59796 w 876513"/>
                  <a:gd name="connsiteY2" fmla="*/ 0 h 358770"/>
                  <a:gd name="connsiteX3" fmla="*/ 816717 w 876513"/>
                  <a:gd name="connsiteY3" fmla="*/ 0 h 358770"/>
                  <a:gd name="connsiteX4" fmla="*/ 858999 w 876513"/>
                  <a:gd name="connsiteY4" fmla="*/ 17514 h 358770"/>
                  <a:gd name="connsiteX5" fmla="*/ 876513 w 876513"/>
                  <a:gd name="connsiteY5" fmla="*/ 59796 h 358770"/>
                  <a:gd name="connsiteX6" fmla="*/ 876513 w 876513"/>
                  <a:gd name="connsiteY6" fmla="*/ 298974 h 358770"/>
                  <a:gd name="connsiteX7" fmla="*/ 858999 w 876513"/>
                  <a:gd name="connsiteY7" fmla="*/ 341256 h 358770"/>
                  <a:gd name="connsiteX8" fmla="*/ 816717 w 876513"/>
                  <a:gd name="connsiteY8" fmla="*/ 358770 h 358770"/>
                  <a:gd name="connsiteX9" fmla="*/ 59796 w 876513"/>
                  <a:gd name="connsiteY9" fmla="*/ 358770 h 358770"/>
                  <a:gd name="connsiteX10" fmla="*/ 17514 w 876513"/>
                  <a:gd name="connsiteY10" fmla="*/ 341256 h 358770"/>
                  <a:gd name="connsiteX11" fmla="*/ 0 w 876513"/>
                  <a:gd name="connsiteY11" fmla="*/ 298974 h 358770"/>
                  <a:gd name="connsiteX12" fmla="*/ 0 w 876513"/>
                  <a:gd name="connsiteY12" fmla="*/ 59796 h 35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6513" h="358770">
                    <a:moveTo>
                      <a:pt x="0" y="59796"/>
                    </a:moveTo>
                    <a:cubicBezTo>
                      <a:pt x="0" y="43937"/>
                      <a:pt x="6300" y="28728"/>
                      <a:pt x="17514" y="17514"/>
                    </a:cubicBezTo>
                    <a:cubicBezTo>
                      <a:pt x="28728" y="6300"/>
                      <a:pt x="43937" y="0"/>
                      <a:pt x="59796" y="0"/>
                    </a:cubicBezTo>
                    <a:lnTo>
                      <a:pt x="816717" y="0"/>
                    </a:lnTo>
                    <a:cubicBezTo>
                      <a:pt x="832576" y="0"/>
                      <a:pt x="847785" y="6300"/>
                      <a:pt x="858999" y="17514"/>
                    </a:cubicBezTo>
                    <a:cubicBezTo>
                      <a:pt x="870213" y="28728"/>
                      <a:pt x="876513" y="43937"/>
                      <a:pt x="876513" y="59796"/>
                    </a:cubicBezTo>
                    <a:lnTo>
                      <a:pt x="876513" y="298974"/>
                    </a:lnTo>
                    <a:cubicBezTo>
                      <a:pt x="876513" y="314833"/>
                      <a:pt x="870213" y="330042"/>
                      <a:pt x="858999" y="341256"/>
                    </a:cubicBezTo>
                    <a:cubicBezTo>
                      <a:pt x="847785" y="352470"/>
                      <a:pt x="832576" y="358770"/>
                      <a:pt x="816717" y="358770"/>
                    </a:cubicBezTo>
                    <a:lnTo>
                      <a:pt x="59796" y="358770"/>
                    </a:lnTo>
                    <a:cubicBezTo>
                      <a:pt x="43937" y="358770"/>
                      <a:pt x="28728" y="352470"/>
                      <a:pt x="17514" y="341256"/>
                    </a:cubicBezTo>
                    <a:cubicBezTo>
                      <a:pt x="6300" y="330042"/>
                      <a:pt x="0" y="314833"/>
                      <a:pt x="0" y="298974"/>
                    </a:cubicBezTo>
                    <a:lnTo>
                      <a:pt x="0" y="59796"/>
                    </a:lnTo>
                    <a:close/>
                  </a:path>
                </a:pathLst>
              </a:custGeom>
              <a:gradFill>
                <a:gsLst>
                  <a:gs pos="50000">
                    <a:schemeClr val="bg1">
                      <a:lumMod val="6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186" tIns="65186" rIns="65186" bIns="65186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LoI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&amp; Feasibility Study</a:t>
                </a:r>
                <a:endPara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Kombinationstegning 36"/>
              <p:cNvSpPr/>
              <p:nvPr/>
            </p:nvSpPr>
            <p:spPr>
              <a:xfrm>
                <a:off x="6044471" y="1940207"/>
                <a:ext cx="1371846" cy="353264"/>
              </a:xfrm>
              <a:custGeom>
                <a:avLst/>
                <a:gdLst>
                  <a:gd name="connsiteX0" fmla="*/ 0 w 876513"/>
                  <a:gd name="connsiteY0" fmla="*/ 59796 h 358770"/>
                  <a:gd name="connsiteX1" fmla="*/ 17514 w 876513"/>
                  <a:gd name="connsiteY1" fmla="*/ 17514 h 358770"/>
                  <a:gd name="connsiteX2" fmla="*/ 59796 w 876513"/>
                  <a:gd name="connsiteY2" fmla="*/ 0 h 358770"/>
                  <a:gd name="connsiteX3" fmla="*/ 816717 w 876513"/>
                  <a:gd name="connsiteY3" fmla="*/ 0 h 358770"/>
                  <a:gd name="connsiteX4" fmla="*/ 858999 w 876513"/>
                  <a:gd name="connsiteY4" fmla="*/ 17514 h 358770"/>
                  <a:gd name="connsiteX5" fmla="*/ 876513 w 876513"/>
                  <a:gd name="connsiteY5" fmla="*/ 59796 h 358770"/>
                  <a:gd name="connsiteX6" fmla="*/ 876513 w 876513"/>
                  <a:gd name="connsiteY6" fmla="*/ 298974 h 358770"/>
                  <a:gd name="connsiteX7" fmla="*/ 858999 w 876513"/>
                  <a:gd name="connsiteY7" fmla="*/ 341256 h 358770"/>
                  <a:gd name="connsiteX8" fmla="*/ 816717 w 876513"/>
                  <a:gd name="connsiteY8" fmla="*/ 358770 h 358770"/>
                  <a:gd name="connsiteX9" fmla="*/ 59796 w 876513"/>
                  <a:gd name="connsiteY9" fmla="*/ 358770 h 358770"/>
                  <a:gd name="connsiteX10" fmla="*/ 17514 w 876513"/>
                  <a:gd name="connsiteY10" fmla="*/ 341256 h 358770"/>
                  <a:gd name="connsiteX11" fmla="*/ 0 w 876513"/>
                  <a:gd name="connsiteY11" fmla="*/ 298974 h 358770"/>
                  <a:gd name="connsiteX12" fmla="*/ 0 w 876513"/>
                  <a:gd name="connsiteY12" fmla="*/ 59796 h 35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6513" h="358770">
                    <a:moveTo>
                      <a:pt x="0" y="59796"/>
                    </a:moveTo>
                    <a:cubicBezTo>
                      <a:pt x="0" y="43937"/>
                      <a:pt x="6300" y="28728"/>
                      <a:pt x="17514" y="17514"/>
                    </a:cubicBezTo>
                    <a:cubicBezTo>
                      <a:pt x="28728" y="6300"/>
                      <a:pt x="43937" y="0"/>
                      <a:pt x="59796" y="0"/>
                    </a:cubicBezTo>
                    <a:lnTo>
                      <a:pt x="816717" y="0"/>
                    </a:lnTo>
                    <a:cubicBezTo>
                      <a:pt x="832576" y="0"/>
                      <a:pt x="847785" y="6300"/>
                      <a:pt x="858999" y="17514"/>
                    </a:cubicBezTo>
                    <a:cubicBezTo>
                      <a:pt x="870213" y="28728"/>
                      <a:pt x="876513" y="43937"/>
                      <a:pt x="876513" y="59796"/>
                    </a:cubicBezTo>
                    <a:lnTo>
                      <a:pt x="876513" y="298974"/>
                    </a:lnTo>
                    <a:cubicBezTo>
                      <a:pt x="876513" y="314833"/>
                      <a:pt x="870213" y="330042"/>
                      <a:pt x="858999" y="341256"/>
                    </a:cubicBezTo>
                    <a:cubicBezTo>
                      <a:pt x="847785" y="352470"/>
                      <a:pt x="832576" y="358770"/>
                      <a:pt x="816717" y="358770"/>
                    </a:cubicBezTo>
                    <a:lnTo>
                      <a:pt x="59796" y="358770"/>
                    </a:lnTo>
                    <a:cubicBezTo>
                      <a:pt x="43937" y="358770"/>
                      <a:pt x="28728" y="352470"/>
                      <a:pt x="17514" y="341256"/>
                    </a:cubicBezTo>
                    <a:cubicBezTo>
                      <a:pt x="6300" y="330042"/>
                      <a:pt x="0" y="314833"/>
                      <a:pt x="0" y="298974"/>
                    </a:cubicBezTo>
                    <a:lnTo>
                      <a:pt x="0" y="59796"/>
                    </a:lnTo>
                    <a:close/>
                  </a:path>
                </a:pathLst>
              </a:custGeom>
              <a:gradFill>
                <a:gsLst>
                  <a:gs pos="50000">
                    <a:schemeClr val="bg1">
                      <a:lumMod val="6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186" tIns="65186" rIns="65186" bIns="65186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Commercial Operation</a:t>
                </a:r>
                <a:endPara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Kombinationstegning 37"/>
              <p:cNvSpPr/>
              <p:nvPr/>
            </p:nvSpPr>
            <p:spPr>
              <a:xfrm>
                <a:off x="7474376" y="1939612"/>
                <a:ext cx="288032" cy="341139"/>
              </a:xfrm>
              <a:custGeom>
                <a:avLst/>
                <a:gdLst>
                  <a:gd name="connsiteX0" fmla="*/ 0 w 2914239"/>
                  <a:gd name="connsiteY0" fmla="*/ 66462 h 398766"/>
                  <a:gd name="connsiteX1" fmla="*/ 19466 w 2914239"/>
                  <a:gd name="connsiteY1" fmla="*/ 19466 h 398766"/>
                  <a:gd name="connsiteX2" fmla="*/ 66462 w 2914239"/>
                  <a:gd name="connsiteY2" fmla="*/ 0 h 398766"/>
                  <a:gd name="connsiteX3" fmla="*/ 2847777 w 2914239"/>
                  <a:gd name="connsiteY3" fmla="*/ 0 h 398766"/>
                  <a:gd name="connsiteX4" fmla="*/ 2894773 w 2914239"/>
                  <a:gd name="connsiteY4" fmla="*/ 19466 h 398766"/>
                  <a:gd name="connsiteX5" fmla="*/ 2914239 w 2914239"/>
                  <a:gd name="connsiteY5" fmla="*/ 66462 h 398766"/>
                  <a:gd name="connsiteX6" fmla="*/ 2914239 w 2914239"/>
                  <a:gd name="connsiteY6" fmla="*/ 332304 h 398766"/>
                  <a:gd name="connsiteX7" fmla="*/ 2894773 w 2914239"/>
                  <a:gd name="connsiteY7" fmla="*/ 379300 h 398766"/>
                  <a:gd name="connsiteX8" fmla="*/ 2847777 w 2914239"/>
                  <a:gd name="connsiteY8" fmla="*/ 398766 h 398766"/>
                  <a:gd name="connsiteX9" fmla="*/ 66462 w 2914239"/>
                  <a:gd name="connsiteY9" fmla="*/ 398766 h 398766"/>
                  <a:gd name="connsiteX10" fmla="*/ 19466 w 2914239"/>
                  <a:gd name="connsiteY10" fmla="*/ 379300 h 398766"/>
                  <a:gd name="connsiteX11" fmla="*/ 0 w 2914239"/>
                  <a:gd name="connsiteY11" fmla="*/ 332304 h 398766"/>
                  <a:gd name="connsiteX12" fmla="*/ 0 w 2914239"/>
                  <a:gd name="connsiteY12" fmla="*/ 66462 h 39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4239" h="398766">
                    <a:moveTo>
                      <a:pt x="0" y="66462"/>
                    </a:moveTo>
                    <a:cubicBezTo>
                      <a:pt x="0" y="48835"/>
                      <a:pt x="7002" y="31930"/>
                      <a:pt x="19466" y="19466"/>
                    </a:cubicBezTo>
                    <a:cubicBezTo>
                      <a:pt x="31930" y="7002"/>
                      <a:pt x="48835" y="0"/>
                      <a:pt x="66462" y="0"/>
                    </a:cubicBezTo>
                    <a:lnTo>
                      <a:pt x="2847777" y="0"/>
                    </a:lnTo>
                    <a:cubicBezTo>
                      <a:pt x="2865404" y="0"/>
                      <a:pt x="2882309" y="7002"/>
                      <a:pt x="2894773" y="19466"/>
                    </a:cubicBezTo>
                    <a:cubicBezTo>
                      <a:pt x="2907237" y="31930"/>
                      <a:pt x="2914239" y="48835"/>
                      <a:pt x="2914239" y="66462"/>
                    </a:cubicBezTo>
                    <a:lnTo>
                      <a:pt x="2914239" y="332304"/>
                    </a:lnTo>
                    <a:cubicBezTo>
                      <a:pt x="2914239" y="349931"/>
                      <a:pt x="2907237" y="366836"/>
                      <a:pt x="2894773" y="379300"/>
                    </a:cubicBezTo>
                    <a:cubicBezTo>
                      <a:pt x="2882309" y="391764"/>
                      <a:pt x="2865404" y="398766"/>
                      <a:pt x="2847777" y="398766"/>
                    </a:cubicBezTo>
                    <a:lnTo>
                      <a:pt x="66462" y="398766"/>
                    </a:lnTo>
                    <a:cubicBezTo>
                      <a:pt x="48835" y="398766"/>
                      <a:pt x="31930" y="391764"/>
                      <a:pt x="19466" y="379300"/>
                    </a:cubicBezTo>
                    <a:cubicBezTo>
                      <a:pt x="7002" y="366836"/>
                      <a:pt x="0" y="349931"/>
                      <a:pt x="0" y="332304"/>
                    </a:cubicBezTo>
                    <a:lnTo>
                      <a:pt x="0" y="66462"/>
                    </a:lnTo>
                    <a:close/>
                  </a:path>
                </a:pathLst>
              </a:custGeom>
              <a:gradFill>
                <a:gsLst>
                  <a:gs pos="50000">
                    <a:schemeClr val="bg1">
                      <a:lumMod val="6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186" tIns="65186" rIns="65186" bIns="65186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Kombinationstegning 38"/>
              <p:cNvSpPr/>
              <p:nvPr/>
            </p:nvSpPr>
            <p:spPr>
              <a:xfrm>
                <a:off x="7798412" y="1940206"/>
                <a:ext cx="216024" cy="341139"/>
              </a:xfrm>
              <a:custGeom>
                <a:avLst/>
                <a:gdLst>
                  <a:gd name="connsiteX0" fmla="*/ 0 w 2914239"/>
                  <a:gd name="connsiteY0" fmla="*/ 66462 h 398766"/>
                  <a:gd name="connsiteX1" fmla="*/ 19466 w 2914239"/>
                  <a:gd name="connsiteY1" fmla="*/ 19466 h 398766"/>
                  <a:gd name="connsiteX2" fmla="*/ 66462 w 2914239"/>
                  <a:gd name="connsiteY2" fmla="*/ 0 h 398766"/>
                  <a:gd name="connsiteX3" fmla="*/ 2847777 w 2914239"/>
                  <a:gd name="connsiteY3" fmla="*/ 0 h 398766"/>
                  <a:gd name="connsiteX4" fmla="*/ 2894773 w 2914239"/>
                  <a:gd name="connsiteY4" fmla="*/ 19466 h 398766"/>
                  <a:gd name="connsiteX5" fmla="*/ 2914239 w 2914239"/>
                  <a:gd name="connsiteY5" fmla="*/ 66462 h 398766"/>
                  <a:gd name="connsiteX6" fmla="*/ 2914239 w 2914239"/>
                  <a:gd name="connsiteY6" fmla="*/ 332304 h 398766"/>
                  <a:gd name="connsiteX7" fmla="*/ 2894773 w 2914239"/>
                  <a:gd name="connsiteY7" fmla="*/ 379300 h 398766"/>
                  <a:gd name="connsiteX8" fmla="*/ 2847777 w 2914239"/>
                  <a:gd name="connsiteY8" fmla="*/ 398766 h 398766"/>
                  <a:gd name="connsiteX9" fmla="*/ 66462 w 2914239"/>
                  <a:gd name="connsiteY9" fmla="*/ 398766 h 398766"/>
                  <a:gd name="connsiteX10" fmla="*/ 19466 w 2914239"/>
                  <a:gd name="connsiteY10" fmla="*/ 379300 h 398766"/>
                  <a:gd name="connsiteX11" fmla="*/ 0 w 2914239"/>
                  <a:gd name="connsiteY11" fmla="*/ 332304 h 398766"/>
                  <a:gd name="connsiteX12" fmla="*/ 0 w 2914239"/>
                  <a:gd name="connsiteY12" fmla="*/ 66462 h 39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4239" h="398766">
                    <a:moveTo>
                      <a:pt x="0" y="66462"/>
                    </a:moveTo>
                    <a:cubicBezTo>
                      <a:pt x="0" y="48835"/>
                      <a:pt x="7002" y="31930"/>
                      <a:pt x="19466" y="19466"/>
                    </a:cubicBezTo>
                    <a:cubicBezTo>
                      <a:pt x="31930" y="7002"/>
                      <a:pt x="48835" y="0"/>
                      <a:pt x="66462" y="0"/>
                    </a:cubicBezTo>
                    <a:lnTo>
                      <a:pt x="2847777" y="0"/>
                    </a:lnTo>
                    <a:cubicBezTo>
                      <a:pt x="2865404" y="0"/>
                      <a:pt x="2882309" y="7002"/>
                      <a:pt x="2894773" y="19466"/>
                    </a:cubicBezTo>
                    <a:cubicBezTo>
                      <a:pt x="2907237" y="31930"/>
                      <a:pt x="2914239" y="48835"/>
                      <a:pt x="2914239" y="66462"/>
                    </a:cubicBezTo>
                    <a:lnTo>
                      <a:pt x="2914239" y="332304"/>
                    </a:lnTo>
                    <a:cubicBezTo>
                      <a:pt x="2914239" y="349931"/>
                      <a:pt x="2907237" y="366836"/>
                      <a:pt x="2894773" y="379300"/>
                    </a:cubicBezTo>
                    <a:cubicBezTo>
                      <a:pt x="2882309" y="391764"/>
                      <a:pt x="2865404" y="398766"/>
                      <a:pt x="2847777" y="398766"/>
                    </a:cubicBezTo>
                    <a:lnTo>
                      <a:pt x="66462" y="398766"/>
                    </a:lnTo>
                    <a:cubicBezTo>
                      <a:pt x="48835" y="398766"/>
                      <a:pt x="31930" y="391764"/>
                      <a:pt x="19466" y="379300"/>
                    </a:cubicBezTo>
                    <a:cubicBezTo>
                      <a:pt x="7002" y="366836"/>
                      <a:pt x="0" y="349931"/>
                      <a:pt x="0" y="332304"/>
                    </a:cubicBezTo>
                    <a:lnTo>
                      <a:pt x="0" y="66462"/>
                    </a:lnTo>
                    <a:close/>
                  </a:path>
                </a:pathLst>
              </a:custGeom>
              <a:gradFill>
                <a:gsLst>
                  <a:gs pos="50000">
                    <a:schemeClr val="bg1">
                      <a:lumMod val="6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186" tIns="65186" rIns="65186" bIns="65186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Kombinationstegning 39"/>
              <p:cNvSpPr/>
              <p:nvPr/>
            </p:nvSpPr>
            <p:spPr>
              <a:xfrm>
                <a:off x="8040394" y="1945651"/>
                <a:ext cx="118058" cy="341139"/>
              </a:xfrm>
              <a:custGeom>
                <a:avLst/>
                <a:gdLst>
                  <a:gd name="connsiteX0" fmla="*/ 0 w 2914239"/>
                  <a:gd name="connsiteY0" fmla="*/ 66462 h 398766"/>
                  <a:gd name="connsiteX1" fmla="*/ 19466 w 2914239"/>
                  <a:gd name="connsiteY1" fmla="*/ 19466 h 398766"/>
                  <a:gd name="connsiteX2" fmla="*/ 66462 w 2914239"/>
                  <a:gd name="connsiteY2" fmla="*/ 0 h 398766"/>
                  <a:gd name="connsiteX3" fmla="*/ 2847777 w 2914239"/>
                  <a:gd name="connsiteY3" fmla="*/ 0 h 398766"/>
                  <a:gd name="connsiteX4" fmla="*/ 2894773 w 2914239"/>
                  <a:gd name="connsiteY4" fmla="*/ 19466 h 398766"/>
                  <a:gd name="connsiteX5" fmla="*/ 2914239 w 2914239"/>
                  <a:gd name="connsiteY5" fmla="*/ 66462 h 398766"/>
                  <a:gd name="connsiteX6" fmla="*/ 2914239 w 2914239"/>
                  <a:gd name="connsiteY6" fmla="*/ 332304 h 398766"/>
                  <a:gd name="connsiteX7" fmla="*/ 2894773 w 2914239"/>
                  <a:gd name="connsiteY7" fmla="*/ 379300 h 398766"/>
                  <a:gd name="connsiteX8" fmla="*/ 2847777 w 2914239"/>
                  <a:gd name="connsiteY8" fmla="*/ 398766 h 398766"/>
                  <a:gd name="connsiteX9" fmla="*/ 66462 w 2914239"/>
                  <a:gd name="connsiteY9" fmla="*/ 398766 h 398766"/>
                  <a:gd name="connsiteX10" fmla="*/ 19466 w 2914239"/>
                  <a:gd name="connsiteY10" fmla="*/ 379300 h 398766"/>
                  <a:gd name="connsiteX11" fmla="*/ 0 w 2914239"/>
                  <a:gd name="connsiteY11" fmla="*/ 332304 h 398766"/>
                  <a:gd name="connsiteX12" fmla="*/ 0 w 2914239"/>
                  <a:gd name="connsiteY12" fmla="*/ 66462 h 39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4239" h="398766">
                    <a:moveTo>
                      <a:pt x="0" y="66462"/>
                    </a:moveTo>
                    <a:cubicBezTo>
                      <a:pt x="0" y="48835"/>
                      <a:pt x="7002" y="31930"/>
                      <a:pt x="19466" y="19466"/>
                    </a:cubicBezTo>
                    <a:cubicBezTo>
                      <a:pt x="31930" y="7002"/>
                      <a:pt x="48835" y="0"/>
                      <a:pt x="66462" y="0"/>
                    </a:cubicBezTo>
                    <a:lnTo>
                      <a:pt x="2847777" y="0"/>
                    </a:lnTo>
                    <a:cubicBezTo>
                      <a:pt x="2865404" y="0"/>
                      <a:pt x="2882309" y="7002"/>
                      <a:pt x="2894773" y="19466"/>
                    </a:cubicBezTo>
                    <a:cubicBezTo>
                      <a:pt x="2907237" y="31930"/>
                      <a:pt x="2914239" y="48835"/>
                      <a:pt x="2914239" y="66462"/>
                    </a:cubicBezTo>
                    <a:lnTo>
                      <a:pt x="2914239" y="332304"/>
                    </a:lnTo>
                    <a:cubicBezTo>
                      <a:pt x="2914239" y="349931"/>
                      <a:pt x="2907237" y="366836"/>
                      <a:pt x="2894773" y="379300"/>
                    </a:cubicBezTo>
                    <a:cubicBezTo>
                      <a:pt x="2882309" y="391764"/>
                      <a:pt x="2865404" y="398766"/>
                      <a:pt x="2847777" y="398766"/>
                    </a:cubicBezTo>
                    <a:lnTo>
                      <a:pt x="66462" y="398766"/>
                    </a:lnTo>
                    <a:cubicBezTo>
                      <a:pt x="48835" y="398766"/>
                      <a:pt x="31930" y="391764"/>
                      <a:pt x="19466" y="379300"/>
                    </a:cubicBezTo>
                    <a:cubicBezTo>
                      <a:pt x="7002" y="366836"/>
                      <a:pt x="0" y="349931"/>
                      <a:pt x="0" y="332304"/>
                    </a:cubicBezTo>
                    <a:lnTo>
                      <a:pt x="0" y="66462"/>
                    </a:lnTo>
                    <a:close/>
                  </a:path>
                </a:pathLst>
              </a:custGeom>
              <a:gradFill>
                <a:gsLst>
                  <a:gs pos="50000">
                    <a:schemeClr val="bg1">
                      <a:lumMod val="6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186" tIns="65186" rIns="65186" bIns="65186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Kombinationstegning 40"/>
              <p:cNvSpPr/>
              <p:nvPr/>
            </p:nvSpPr>
            <p:spPr>
              <a:xfrm>
                <a:off x="8185650" y="1939612"/>
                <a:ext cx="90010" cy="341139"/>
              </a:xfrm>
              <a:custGeom>
                <a:avLst/>
                <a:gdLst>
                  <a:gd name="connsiteX0" fmla="*/ 0 w 2914239"/>
                  <a:gd name="connsiteY0" fmla="*/ 66462 h 398766"/>
                  <a:gd name="connsiteX1" fmla="*/ 19466 w 2914239"/>
                  <a:gd name="connsiteY1" fmla="*/ 19466 h 398766"/>
                  <a:gd name="connsiteX2" fmla="*/ 66462 w 2914239"/>
                  <a:gd name="connsiteY2" fmla="*/ 0 h 398766"/>
                  <a:gd name="connsiteX3" fmla="*/ 2847777 w 2914239"/>
                  <a:gd name="connsiteY3" fmla="*/ 0 h 398766"/>
                  <a:gd name="connsiteX4" fmla="*/ 2894773 w 2914239"/>
                  <a:gd name="connsiteY4" fmla="*/ 19466 h 398766"/>
                  <a:gd name="connsiteX5" fmla="*/ 2914239 w 2914239"/>
                  <a:gd name="connsiteY5" fmla="*/ 66462 h 398766"/>
                  <a:gd name="connsiteX6" fmla="*/ 2914239 w 2914239"/>
                  <a:gd name="connsiteY6" fmla="*/ 332304 h 398766"/>
                  <a:gd name="connsiteX7" fmla="*/ 2894773 w 2914239"/>
                  <a:gd name="connsiteY7" fmla="*/ 379300 h 398766"/>
                  <a:gd name="connsiteX8" fmla="*/ 2847777 w 2914239"/>
                  <a:gd name="connsiteY8" fmla="*/ 398766 h 398766"/>
                  <a:gd name="connsiteX9" fmla="*/ 66462 w 2914239"/>
                  <a:gd name="connsiteY9" fmla="*/ 398766 h 398766"/>
                  <a:gd name="connsiteX10" fmla="*/ 19466 w 2914239"/>
                  <a:gd name="connsiteY10" fmla="*/ 379300 h 398766"/>
                  <a:gd name="connsiteX11" fmla="*/ 0 w 2914239"/>
                  <a:gd name="connsiteY11" fmla="*/ 332304 h 398766"/>
                  <a:gd name="connsiteX12" fmla="*/ 0 w 2914239"/>
                  <a:gd name="connsiteY12" fmla="*/ 66462 h 39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4239" h="398766">
                    <a:moveTo>
                      <a:pt x="0" y="66462"/>
                    </a:moveTo>
                    <a:cubicBezTo>
                      <a:pt x="0" y="48835"/>
                      <a:pt x="7002" y="31930"/>
                      <a:pt x="19466" y="19466"/>
                    </a:cubicBezTo>
                    <a:cubicBezTo>
                      <a:pt x="31930" y="7002"/>
                      <a:pt x="48835" y="0"/>
                      <a:pt x="66462" y="0"/>
                    </a:cubicBezTo>
                    <a:lnTo>
                      <a:pt x="2847777" y="0"/>
                    </a:lnTo>
                    <a:cubicBezTo>
                      <a:pt x="2865404" y="0"/>
                      <a:pt x="2882309" y="7002"/>
                      <a:pt x="2894773" y="19466"/>
                    </a:cubicBezTo>
                    <a:cubicBezTo>
                      <a:pt x="2907237" y="31930"/>
                      <a:pt x="2914239" y="48835"/>
                      <a:pt x="2914239" y="66462"/>
                    </a:cubicBezTo>
                    <a:lnTo>
                      <a:pt x="2914239" y="332304"/>
                    </a:lnTo>
                    <a:cubicBezTo>
                      <a:pt x="2914239" y="349931"/>
                      <a:pt x="2907237" y="366836"/>
                      <a:pt x="2894773" y="379300"/>
                    </a:cubicBezTo>
                    <a:cubicBezTo>
                      <a:pt x="2882309" y="391764"/>
                      <a:pt x="2865404" y="398766"/>
                      <a:pt x="2847777" y="398766"/>
                    </a:cubicBezTo>
                    <a:lnTo>
                      <a:pt x="66462" y="398766"/>
                    </a:lnTo>
                    <a:cubicBezTo>
                      <a:pt x="48835" y="398766"/>
                      <a:pt x="31930" y="391764"/>
                      <a:pt x="19466" y="379300"/>
                    </a:cubicBezTo>
                    <a:cubicBezTo>
                      <a:pt x="7002" y="366836"/>
                      <a:pt x="0" y="349931"/>
                      <a:pt x="0" y="332304"/>
                    </a:cubicBezTo>
                    <a:lnTo>
                      <a:pt x="0" y="66462"/>
                    </a:lnTo>
                    <a:close/>
                  </a:path>
                </a:pathLst>
              </a:custGeom>
              <a:gradFill>
                <a:gsLst>
                  <a:gs pos="50000">
                    <a:schemeClr val="bg1">
                      <a:lumMod val="6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186" tIns="65186" rIns="65186" bIns="65186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Kombinationstegning 41"/>
              <p:cNvSpPr/>
              <p:nvPr/>
            </p:nvSpPr>
            <p:spPr>
              <a:xfrm>
                <a:off x="8302468" y="1942479"/>
                <a:ext cx="72008" cy="341139"/>
              </a:xfrm>
              <a:custGeom>
                <a:avLst/>
                <a:gdLst>
                  <a:gd name="connsiteX0" fmla="*/ 0 w 2914239"/>
                  <a:gd name="connsiteY0" fmla="*/ 66462 h 398766"/>
                  <a:gd name="connsiteX1" fmla="*/ 19466 w 2914239"/>
                  <a:gd name="connsiteY1" fmla="*/ 19466 h 398766"/>
                  <a:gd name="connsiteX2" fmla="*/ 66462 w 2914239"/>
                  <a:gd name="connsiteY2" fmla="*/ 0 h 398766"/>
                  <a:gd name="connsiteX3" fmla="*/ 2847777 w 2914239"/>
                  <a:gd name="connsiteY3" fmla="*/ 0 h 398766"/>
                  <a:gd name="connsiteX4" fmla="*/ 2894773 w 2914239"/>
                  <a:gd name="connsiteY4" fmla="*/ 19466 h 398766"/>
                  <a:gd name="connsiteX5" fmla="*/ 2914239 w 2914239"/>
                  <a:gd name="connsiteY5" fmla="*/ 66462 h 398766"/>
                  <a:gd name="connsiteX6" fmla="*/ 2914239 w 2914239"/>
                  <a:gd name="connsiteY6" fmla="*/ 332304 h 398766"/>
                  <a:gd name="connsiteX7" fmla="*/ 2894773 w 2914239"/>
                  <a:gd name="connsiteY7" fmla="*/ 379300 h 398766"/>
                  <a:gd name="connsiteX8" fmla="*/ 2847777 w 2914239"/>
                  <a:gd name="connsiteY8" fmla="*/ 398766 h 398766"/>
                  <a:gd name="connsiteX9" fmla="*/ 66462 w 2914239"/>
                  <a:gd name="connsiteY9" fmla="*/ 398766 h 398766"/>
                  <a:gd name="connsiteX10" fmla="*/ 19466 w 2914239"/>
                  <a:gd name="connsiteY10" fmla="*/ 379300 h 398766"/>
                  <a:gd name="connsiteX11" fmla="*/ 0 w 2914239"/>
                  <a:gd name="connsiteY11" fmla="*/ 332304 h 398766"/>
                  <a:gd name="connsiteX12" fmla="*/ 0 w 2914239"/>
                  <a:gd name="connsiteY12" fmla="*/ 66462 h 39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4239" h="398766">
                    <a:moveTo>
                      <a:pt x="0" y="66462"/>
                    </a:moveTo>
                    <a:cubicBezTo>
                      <a:pt x="0" y="48835"/>
                      <a:pt x="7002" y="31930"/>
                      <a:pt x="19466" y="19466"/>
                    </a:cubicBezTo>
                    <a:cubicBezTo>
                      <a:pt x="31930" y="7002"/>
                      <a:pt x="48835" y="0"/>
                      <a:pt x="66462" y="0"/>
                    </a:cubicBezTo>
                    <a:lnTo>
                      <a:pt x="2847777" y="0"/>
                    </a:lnTo>
                    <a:cubicBezTo>
                      <a:pt x="2865404" y="0"/>
                      <a:pt x="2882309" y="7002"/>
                      <a:pt x="2894773" y="19466"/>
                    </a:cubicBezTo>
                    <a:cubicBezTo>
                      <a:pt x="2907237" y="31930"/>
                      <a:pt x="2914239" y="48835"/>
                      <a:pt x="2914239" y="66462"/>
                    </a:cubicBezTo>
                    <a:lnTo>
                      <a:pt x="2914239" y="332304"/>
                    </a:lnTo>
                    <a:cubicBezTo>
                      <a:pt x="2914239" y="349931"/>
                      <a:pt x="2907237" y="366836"/>
                      <a:pt x="2894773" y="379300"/>
                    </a:cubicBezTo>
                    <a:cubicBezTo>
                      <a:pt x="2882309" y="391764"/>
                      <a:pt x="2865404" y="398766"/>
                      <a:pt x="2847777" y="398766"/>
                    </a:cubicBezTo>
                    <a:lnTo>
                      <a:pt x="66462" y="398766"/>
                    </a:lnTo>
                    <a:cubicBezTo>
                      <a:pt x="48835" y="398766"/>
                      <a:pt x="31930" y="391764"/>
                      <a:pt x="19466" y="379300"/>
                    </a:cubicBezTo>
                    <a:cubicBezTo>
                      <a:pt x="7002" y="366836"/>
                      <a:pt x="0" y="349931"/>
                      <a:pt x="0" y="332304"/>
                    </a:cubicBezTo>
                    <a:lnTo>
                      <a:pt x="0" y="66462"/>
                    </a:lnTo>
                    <a:close/>
                  </a:path>
                </a:pathLst>
              </a:custGeom>
              <a:gradFill>
                <a:gsLst>
                  <a:gs pos="50000">
                    <a:schemeClr val="bg1">
                      <a:lumMod val="6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186" tIns="65186" rIns="65186" bIns="65186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uppe 6"/>
            <p:cNvGrpSpPr/>
            <p:nvPr/>
          </p:nvGrpSpPr>
          <p:grpSpPr>
            <a:xfrm>
              <a:off x="6156177" y="2374135"/>
              <a:ext cx="253916" cy="1666932"/>
              <a:chOff x="6156177" y="3382249"/>
              <a:chExt cx="253916" cy="1666932"/>
            </a:xfrm>
          </p:grpSpPr>
          <p:cxnSp>
            <p:nvCxnSpPr>
              <p:cNvPr id="32" name="Lige forbindelse 31"/>
              <p:cNvCxnSpPr/>
              <p:nvPr/>
            </p:nvCxnSpPr>
            <p:spPr bwMode="auto">
              <a:xfrm>
                <a:off x="6273190" y="3382249"/>
                <a:ext cx="0" cy="216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Tekstboks 32"/>
              <p:cNvSpPr txBox="1"/>
              <p:nvPr/>
            </p:nvSpPr>
            <p:spPr>
              <a:xfrm rot="16200000">
                <a:off x="5557682" y="4196770"/>
                <a:ext cx="145090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5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Januray</a:t>
                </a:r>
                <a:r>
                  <a:rPr lang="en-US" sz="105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2019</a:t>
                </a:r>
                <a:endParaRPr lang="en-US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uppe 7"/>
            <p:cNvGrpSpPr/>
            <p:nvPr/>
          </p:nvGrpSpPr>
          <p:grpSpPr>
            <a:xfrm>
              <a:off x="998985" y="2374135"/>
              <a:ext cx="253916" cy="1666931"/>
              <a:chOff x="998985" y="3382249"/>
              <a:chExt cx="253916" cy="1666931"/>
            </a:xfrm>
          </p:grpSpPr>
          <p:cxnSp>
            <p:nvCxnSpPr>
              <p:cNvPr id="30" name="Lige forbindelse 29"/>
              <p:cNvCxnSpPr/>
              <p:nvPr/>
            </p:nvCxnSpPr>
            <p:spPr bwMode="auto">
              <a:xfrm>
                <a:off x="1115617" y="3382249"/>
                <a:ext cx="0" cy="216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1" name="Tekstboks 30"/>
              <p:cNvSpPr txBox="1"/>
              <p:nvPr/>
            </p:nvSpPr>
            <p:spPr>
              <a:xfrm rot="16200000">
                <a:off x="400490" y="4196769"/>
                <a:ext cx="145090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5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Januray</a:t>
                </a:r>
                <a:r>
                  <a:rPr lang="en-US" sz="105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2016</a:t>
                </a:r>
                <a:endParaRPr lang="en-US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uppe 8"/>
            <p:cNvGrpSpPr/>
            <p:nvPr/>
          </p:nvGrpSpPr>
          <p:grpSpPr>
            <a:xfrm>
              <a:off x="2718049" y="2374135"/>
              <a:ext cx="253916" cy="1666931"/>
              <a:chOff x="2718049" y="3382249"/>
              <a:chExt cx="253916" cy="1666931"/>
            </a:xfrm>
          </p:grpSpPr>
          <p:cxnSp>
            <p:nvCxnSpPr>
              <p:cNvPr id="28" name="Lige forbindelse 27"/>
              <p:cNvCxnSpPr/>
              <p:nvPr/>
            </p:nvCxnSpPr>
            <p:spPr bwMode="auto">
              <a:xfrm>
                <a:off x="2834808" y="3382249"/>
                <a:ext cx="0" cy="216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" name="Tekstboks 28"/>
              <p:cNvSpPr txBox="1"/>
              <p:nvPr/>
            </p:nvSpPr>
            <p:spPr>
              <a:xfrm rot="16200000">
                <a:off x="2119554" y="4196769"/>
                <a:ext cx="145090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5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Januray</a:t>
                </a:r>
                <a:r>
                  <a:rPr lang="en-US" sz="105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2017</a:t>
                </a:r>
                <a:endParaRPr lang="en-US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uppe 9"/>
            <p:cNvGrpSpPr/>
            <p:nvPr/>
          </p:nvGrpSpPr>
          <p:grpSpPr>
            <a:xfrm>
              <a:off x="4437113" y="2374135"/>
              <a:ext cx="253916" cy="1666931"/>
              <a:chOff x="4437113" y="3382249"/>
              <a:chExt cx="253916" cy="1666931"/>
            </a:xfrm>
          </p:grpSpPr>
          <p:cxnSp>
            <p:nvCxnSpPr>
              <p:cNvPr id="26" name="Lige forbindelse 25"/>
              <p:cNvCxnSpPr/>
              <p:nvPr/>
            </p:nvCxnSpPr>
            <p:spPr bwMode="auto">
              <a:xfrm>
                <a:off x="4553999" y="3382249"/>
                <a:ext cx="0" cy="216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kstboks 26"/>
              <p:cNvSpPr txBox="1"/>
              <p:nvPr/>
            </p:nvSpPr>
            <p:spPr>
              <a:xfrm rot="16200000">
                <a:off x="3838618" y="4196769"/>
                <a:ext cx="145090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5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Januray</a:t>
                </a:r>
                <a:r>
                  <a:rPr lang="en-US" sz="105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2018</a:t>
                </a:r>
                <a:endParaRPr lang="en-US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uppe 10"/>
            <p:cNvGrpSpPr/>
            <p:nvPr/>
          </p:nvGrpSpPr>
          <p:grpSpPr>
            <a:xfrm>
              <a:off x="34116" y="2374135"/>
              <a:ext cx="253916" cy="1666932"/>
              <a:chOff x="34116" y="3382249"/>
              <a:chExt cx="253916" cy="1666932"/>
            </a:xfrm>
          </p:grpSpPr>
          <p:cxnSp>
            <p:nvCxnSpPr>
              <p:cNvPr id="24" name="Lige forbindelse 23"/>
              <p:cNvCxnSpPr/>
              <p:nvPr/>
            </p:nvCxnSpPr>
            <p:spPr bwMode="auto">
              <a:xfrm>
                <a:off x="152510" y="3382249"/>
                <a:ext cx="0" cy="10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Tekstboks 24"/>
              <p:cNvSpPr txBox="1"/>
              <p:nvPr/>
            </p:nvSpPr>
            <p:spPr>
              <a:xfrm rot="16200000">
                <a:off x="-564379" y="4196770"/>
                <a:ext cx="145090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July 2015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uppe 11"/>
            <p:cNvGrpSpPr/>
            <p:nvPr/>
          </p:nvGrpSpPr>
          <p:grpSpPr>
            <a:xfrm>
              <a:off x="1753180" y="2374135"/>
              <a:ext cx="253916" cy="1666932"/>
              <a:chOff x="1753180" y="3382249"/>
              <a:chExt cx="253916" cy="1666932"/>
            </a:xfrm>
          </p:grpSpPr>
          <p:cxnSp>
            <p:nvCxnSpPr>
              <p:cNvPr id="22" name="Lige forbindelse 21"/>
              <p:cNvCxnSpPr/>
              <p:nvPr/>
            </p:nvCxnSpPr>
            <p:spPr bwMode="auto">
              <a:xfrm>
                <a:off x="1871701" y="3382249"/>
                <a:ext cx="0" cy="10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Tekstboks 22"/>
              <p:cNvSpPr txBox="1"/>
              <p:nvPr/>
            </p:nvSpPr>
            <p:spPr>
              <a:xfrm rot="16200000">
                <a:off x="1154685" y="4196770"/>
                <a:ext cx="145090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July 2016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uppe 12"/>
            <p:cNvGrpSpPr/>
            <p:nvPr/>
          </p:nvGrpSpPr>
          <p:grpSpPr>
            <a:xfrm>
              <a:off x="3472244" y="2374135"/>
              <a:ext cx="253916" cy="1666932"/>
              <a:chOff x="3472244" y="3382249"/>
              <a:chExt cx="253916" cy="1666932"/>
            </a:xfrm>
          </p:grpSpPr>
          <p:cxnSp>
            <p:nvCxnSpPr>
              <p:cNvPr id="20" name="Lige forbindelse 19"/>
              <p:cNvCxnSpPr/>
              <p:nvPr/>
            </p:nvCxnSpPr>
            <p:spPr bwMode="auto">
              <a:xfrm>
                <a:off x="3590892" y="3382249"/>
                <a:ext cx="0" cy="10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Tekstboks 20"/>
              <p:cNvSpPr txBox="1"/>
              <p:nvPr/>
            </p:nvSpPr>
            <p:spPr>
              <a:xfrm rot="16200000">
                <a:off x="2873749" y="4196770"/>
                <a:ext cx="145090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July 2017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uppe 13"/>
            <p:cNvGrpSpPr/>
            <p:nvPr/>
          </p:nvGrpSpPr>
          <p:grpSpPr>
            <a:xfrm>
              <a:off x="5191308" y="2374135"/>
              <a:ext cx="253916" cy="1666932"/>
              <a:chOff x="5191308" y="3382249"/>
              <a:chExt cx="253916" cy="1666932"/>
            </a:xfrm>
          </p:grpSpPr>
          <p:cxnSp>
            <p:nvCxnSpPr>
              <p:cNvPr id="18" name="Lige forbindelse 17"/>
              <p:cNvCxnSpPr/>
              <p:nvPr/>
            </p:nvCxnSpPr>
            <p:spPr bwMode="auto">
              <a:xfrm>
                <a:off x="5310083" y="3382249"/>
                <a:ext cx="0" cy="10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Tekstboks 18"/>
              <p:cNvSpPr txBox="1"/>
              <p:nvPr/>
            </p:nvSpPr>
            <p:spPr>
              <a:xfrm rot="16200000">
                <a:off x="4592813" y="4196770"/>
                <a:ext cx="145090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July 2018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uppe 14"/>
            <p:cNvGrpSpPr/>
            <p:nvPr/>
          </p:nvGrpSpPr>
          <p:grpSpPr>
            <a:xfrm>
              <a:off x="6910372" y="2374135"/>
              <a:ext cx="253916" cy="1666933"/>
              <a:chOff x="6910372" y="3382249"/>
              <a:chExt cx="253916" cy="1666933"/>
            </a:xfrm>
          </p:grpSpPr>
          <p:cxnSp>
            <p:nvCxnSpPr>
              <p:cNvPr id="16" name="Lige forbindelse 15"/>
              <p:cNvCxnSpPr/>
              <p:nvPr/>
            </p:nvCxnSpPr>
            <p:spPr bwMode="auto">
              <a:xfrm>
                <a:off x="7029274" y="3382249"/>
                <a:ext cx="0" cy="10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Tekstboks 16"/>
              <p:cNvSpPr txBox="1"/>
              <p:nvPr/>
            </p:nvSpPr>
            <p:spPr>
              <a:xfrm rot="16200000">
                <a:off x="6311877" y="4196771"/>
                <a:ext cx="145090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July 2019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26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Construction status 	SEP 19. 2017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6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Kalundborg Bioenergi</a:t>
            </a:r>
            <a:r>
              <a:rPr lang="da-DK" sz="4000" dirty="0"/>
              <a:t>, Denmark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E107-30E3-4719-8A02-5C6A210272D2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216024" y="1556792"/>
            <a:ext cx="3203848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2" indent="-173038" fontAlgn="auto">
              <a:spcAft>
                <a:spcPts val="0"/>
              </a:spcAft>
              <a:tabLst>
                <a:tab pos="355600" algn="l"/>
              </a:tabLst>
            </a:pPr>
            <a:r>
              <a:rPr lang="en-GB" dirty="0" smtClean="0">
                <a:solidFill>
                  <a:srgbClr val="2F2B20"/>
                </a:solidFill>
              </a:rPr>
              <a:t>Operation since April 2018</a:t>
            </a:r>
          </a:p>
          <a:p>
            <a:pPr marL="355600" lvl="2" indent="-173038" fontAlgn="auto">
              <a:spcAft>
                <a:spcPts val="0"/>
              </a:spcAft>
              <a:tabLst>
                <a:tab pos="355600" algn="l"/>
              </a:tabLst>
            </a:pPr>
            <a:r>
              <a:rPr lang="en-GB" dirty="0" smtClean="0">
                <a:solidFill>
                  <a:srgbClr val="2F2B20"/>
                </a:solidFill>
              </a:rPr>
              <a:t>Owned 100 % by Bigadan</a:t>
            </a:r>
          </a:p>
          <a:p>
            <a:pPr marL="355600" lvl="2" indent="-173038" fontAlgn="auto">
              <a:spcAft>
                <a:spcPts val="0"/>
              </a:spcAft>
              <a:tabLst>
                <a:tab pos="355600" algn="l"/>
              </a:tabLst>
            </a:pPr>
            <a:r>
              <a:rPr lang="en-GB" u="sng" dirty="0" smtClean="0">
                <a:solidFill>
                  <a:srgbClr val="2F2B20"/>
                </a:solidFill>
              </a:rPr>
              <a:t>C</a:t>
            </a:r>
            <a:r>
              <a:rPr lang="en-GB" u="sng" dirty="0" smtClean="0"/>
              <a:t>apacity: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400.000 t/year</a:t>
            </a:r>
          </a:p>
          <a:p>
            <a:pPr marL="355600" lvl="2" indent="-173038" fontAlgn="auto">
              <a:spcAft>
                <a:spcPts val="0"/>
              </a:spcAft>
              <a:tabLst>
                <a:tab pos="355600" algn="l"/>
              </a:tabLst>
            </a:pPr>
            <a:r>
              <a:rPr lang="en-GB" u="sng" dirty="0" smtClean="0"/>
              <a:t>Biomass:</a:t>
            </a:r>
            <a:br>
              <a:rPr lang="en-GB" u="sng" dirty="0" smtClean="0"/>
            </a:br>
            <a:r>
              <a:rPr lang="en-US" dirty="0" smtClean="0">
                <a:solidFill>
                  <a:srgbClr val="2F2B20"/>
                </a:solidFill>
              </a:rPr>
              <a:t>Residual product from Novo Nordic and </a:t>
            </a:r>
            <a:r>
              <a:rPr lang="en-US" dirty="0" err="1" smtClean="0">
                <a:solidFill>
                  <a:srgbClr val="2F2B20"/>
                </a:solidFill>
              </a:rPr>
              <a:t>Novozymes</a:t>
            </a:r>
            <a:endParaRPr lang="en-US" dirty="0" smtClean="0">
              <a:solidFill>
                <a:srgbClr val="2F2B20"/>
              </a:solidFill>
            </a:endParaRPr>
          </a:p>
          <a:p>
            <a:pPr marL="355600" lvl="2" indent="-173038" fontAlgn="auto">
              <a:spcAft>
                <a:spcPts val="0"/>
              </a:spcAft>
              <a:tabLst>
                <a:tab pos="355600" algn="l"/>
              </a:tabLst>
            </a:pPr>
            <a:r>
              <a:rPr lang="en-GB" u="sng" dirty="0" smtClean="0"/>
              <a:t>Biogas production: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18 million m³ methane/year</a:t>
            </a:r>
          </a:p>
          <a:p>
            <a:pPr marL="355600" lvl="2" indent="-173038" fontAlgn="auto">
              <a:spcAft>
                <a:spcPts val="0"/>
              </a:spcAft>
              <a:tabLst>
                <a:tab pos="355600" algn="l"/>
              </a:tabLst>
            </a:pPr>
            <a:r>
              <a:rPr lang="en-GB" u="sng" dirty="0" smtClean="0"/>
              <a:t>Biogas utilisation: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>
                <a:solidFill>
                  <a:srgbClr val="2F2B20"/>
                </a:solidFill>
              </a:rPr>
              <a:t>Gas upgrading and injection into natural gas grid</a:t>
            </a:r>
          </a:p>
          <a:p>
            <a:pPr marL="355600" lvl="2" indent="-173038">
              <a:tabLst>
                <a:tab pos="355600" algn="l"/>
              </a:tabLst>
            </a:pPr>
            <a:r>
              <a:rPr lang="en-GB" u="sng" dirty="0" smtClean="0"/>
              <a:t>Energy sales: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>
                <a:solidFill>
                  <a:srgbClr val="2F2B20"/>
                </a:solidFill>
              </a:rPr>
              <a:t>180 </a:t>
            </a:r>
            <a:r>
              <a:rPr lang="en-US" dirty="0" err="1" smtClean="0">
                <a:solidFill>
                  <a:srgbClr val="2F2B20"/>
                </a:solidFill>
              </a:rPr>
              <a:t>GWh</a:t>
            </a:r>
            <a:r>
              <a:rPr lang="en-US" dirty="0" smtClean="0">
                <a:solidFill>
                  <a:srgbClr val="2F2B20"/>
                </a:solidFill>
              </a:rPr>
              <a:t>/year </a:t>
            </a:r>
            <a:r>
              <a:rPr lang="en-US" dirty="0">
                <a:solidFill>
                  <a:srgbClr val="2F2B20"/>
                </a:solidFill>
              </a:rPr>
              <a:t>- natural gas </a:t>
            </a:r>
            <a:r>
              <a:rPr lang="en-US" dirty="0" smtClean="0">
                <a:solidFill>
                  <a:srgbClr val="2F2B20"/>
                </a:solidFill>
              </a:rPr>
              <a:t>injection</a:t>
            </a:r>
            <a:endParaRPr lang="en-US" dirty="0">
              <a:solidFill>
                <a:srgbClr val="2F2B2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95" y="4437112"/>
            <a:ext cx="4536000" cy="163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775"/>
            <a:ext cx="4535817" cy="23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589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Future </a:t>
            </a:r>
            <a:r>
              <a:rPr lang="da-DK" dirty="0" err="1" smtClean="0"/>
              <a:t>biomass</a:t>
            </a:r>
            <a:r>
              <a:rPr lang="da-DK" dirty="0" smtClean="0"/>
              <a:t> flow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DAF2-7E78-414A-868B-22A635EE5CC6}" type="datetime5">
              <a:rPr lang="en-GB" smtClean="0"/>
              <a:t>16-Sep-19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E107-30E3-4719-8A02-5C6A210272D2}" type="slidenum">
              <a:rPr lang="da-DK" smtClean="0"/>
              <a:pPr/>
              <a:t>6</a:t>
            </a:fld>
            <a:endParaRPr lang="da-DK" dirty="0"/>
          </a:p>
        </p:txBody>
      </p:sp>
      <p:grpSp>
        <p:nvGrpSpPr>
          <p:cNvPr id="6" name="Gruppe 5"/>
          <p:cNvGrpSpPr/>
          <p:nvPr/>
        </p:nvGrpSpPr>
        <p:grpSpPr>
          <a:xfrm>
            <a:off x="87610" y="1601614"/>
            <a:ext cx="8948886" cy="5211762"/>
            <a:chOff x="0" y="1646238"/>
            <a:chExt cx="8948886" cy="5211762"/>
          </a:xfrm>
        </p:grpSpPr>
        <p:sp>
          <p:nvSpPr>
            <p:cNvPr id="7" name="Freeform 2"/>
            <p:cNvSpPr>
              <a:spLocks/>
            </p:cNvSpPr>
            <p:nvPr/>
          </p:nvSpPr>
          <p:spPr bwMode="auto">
            <a:xfrm flipH="1">
              <a:off x="0" y="1646238"/>
              <a:ext cx="8901113" cy="5211762"/>
            </a:xfrm>
            <a:custGeom>
              <a:avLst/>
              <a:gdLst>
                <a:gd name="T0" fmla="*/ 0 w 5760"/>
                <a:gd name="T1" fmla="*/ 2147483647 h 3443"/>
                <a:gd name="T2" fmla="*/ 2147483647 w 5760"/>
                <a:gd name="T3" fmla="*/ 0 h 3443"/>
                <a:gd name="T4" fmla="*/ 2147483647 w 5760"/>
                <a:gd name="T5" fmla="*/ 2147483647 h 3443"/>
                <a:gd name="T6" fmla="*/ 0 w 5760"/>
                <a:gd name="T7" fmla="*/ 2147483647 h 3443"/>
                <a:gd name="T8" fmla="*/ 0 w 5760"/>
                <a:gd name="T9" fmla="*/ 2147483647 h 3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0"/>
                <a:gd name="T16" fmla="*/ 0 h 3443"/>
                <a:gd name="T17" fmla="*/ 5760 w 5760"/>
                <a:gd name="T18" fmla="*/ 3443 h 3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0" h="3443">
                  <a:moveTo>
                    <a:pt x="0" y="459"/>
                  </a:moveTo>
                  <a:lnTo>
                    <a:pt x="5760" y="0"/>
                  </a:lnTo>
                  <a:lnTo>
                    <a:pt x="5760" y="3443"/>
                  </a:lnTo>
                  <a:lnTo>
                    <a:pt x="0" y="3443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chemeClr val="bg2"/>
            </a:solidFill>
            <a:ln w="7938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8"/>
            <p:cNvSpPr txBox="1">
              <a:spLocks noChangeAspect="1" noChangeArrowheads="1"/>
            </p:cNvSpPr>
            <p:nvPr/>
          </p:nvSpPr>
          <p:spPr bwMode="auto">
            <a:xfrm>
              <a:off x="2195736" y="2564904"/>
              <a:ext cx="1152128" cy="230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da-DK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DEWATERING</a:t>
              </a:r>
              <a:endParaRPr lang="da-DK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11"/>
            <p:cNvSpPr txBox="1">
              <a:spLocks noChangeAspect="1" noChangeArrowheads="1"/>
            </p:cNvSpPr>
            <p:nvPr/>
          </p:nvSpPr>
          <p:spPr bwMode="auto">
            <a:xfrm>
              <a:off x="4373831" y="2564904"/>
              <a:ext cx="1796033" cy="230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a-DK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TRANSPORTATION</a:t>
              </a:r>
            </a:p>
          </p:txBody>
        </p:sp>
        <p:pic>
          <p:nvPicPr>
            <p:cNvPr id="10" name="Picture 14" descr="tank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6113" y="5559043"/>
              <a:ext cx="1006475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1619250" y="2524125"/>
              <a:ext cx="0" cy="378519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>
              <a:off x="4018962" y="2524125"/>
              <a:ext cx="0" cy="378519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6418674" y="2524125"/>
              <a:ext cx="0" cy="378519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>
              <a:off x="8820472" y="2524125"/>
              <a:ext cx="0" cy="378519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tank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554348"/>
              <a:ext cx="1006475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5"/>
            <p:cNvSpPr txBox="1">
              <a:spLocks noChangeAspect="1" noChangeArrowheads="1"/>
            </p:cNvSpPr>
            <p:nvPr/>
          </p:nvSpPr>
          <p:spPr bwMode="auto">
            <a:xfrm>
              <a:off x="422001" y="2568269"/>
              <a:ext cx="1411288" cy="230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BIOMASS</a:t>
              </a:r>
              <a:endParaRPr lang="da-DK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15"/>
            <p:cNvSpPr txBox="1">
              <a:spLocks noChangeAspect="1" noChangeArrowheads="1"/>
            </p:cNvSpPr>
            <p:nvPr/>
          </p:nvSpPr>
          <p:spPr bwMode="auto">
            <a:xfrm>
              <a:off x="118649" y="4994919"/>
              <a:ext cx="1411288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900" dirty="0">
                  <a:latin typeface="Arial" panose="020B0604020202020204" pitchFamily="34" charset="0"/>
                  <a:cs typeface="Arial" panose="020B0604020202020204" pitchFamily="34" charset="0"/>
                </a:rPr>
                <a:t>BIOMASS </a:t>
              </a:r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FROM NZKA PRODUCTION AND </a:t>
              </a:r>
              <a:r>
                <a:rPr lang="da-DK" sz="900" dirty="0">
                  <a:latin typeface="Arial" panose="020B0604020202020204" pitchFamily="34" charset="0"/>
                  <a:cs typeface="Arial" panose="020B0604020202020204" pitchFamily="34" charset="0"/>
                </a:rPr>
                <a:t>WASTE WATER TREATMENT PLANT</a:t>
              </a:r>
            </a:p>
          </p:txBody>
        </p:sp>
        <p:sp>
          <p:nvSpPr>
            <p:cNvPr id="18" name="Freeform 21"/>
            <p:cNvSpPr>
              <a:spLocks noChangeAspect="1"/>
            </p:cNvSpPr>
            <p:nvPr/>
          </p:nvSpPr>
          <p:spPr bwMode="auto">
            <a:xfrm rot="1642541">
              <a:off x="3386990" y="5409876"/>
              <a:ext cx="1371567" cy="505594"/>
            </a:xfrm>
            <a:custGeom>
              <a:avLst/>
              <a:gdLst>
                <a:gd name="T0" fmla="*/ 0 w 1331"/>
                <a:gd name="T1" fmla="*/ 2147483647 h 907"/>
                <a:gd name="T2" fmla="*/ 2147483647 w 1331"/>
                <a:gd name="T3" fmla="*/ 2147483647 h 907"/>
                <a:gd name="T4" fmla="*/ 2147483647 w 1331"/>
                <a:gd name="T5" fmla="*/ 2147483647 h 907"/>
                <a:gd name="T6" fmla="*/ 2147483647 w 1331"/>
                <a:gd name="T7" fmla="*/ 0 h 907"/>
                <a:gd name="T8" fmla="*/ 2147483647 w 1331"/>
                <a:gd name="T9" fmla="*/ 2147483647 h 907"/>
                <a:gd name="T10" fmla="*/ 2147483647 w 1331"/>
                <a:gd name="T11" fmla="*/ 2147483647 h 907"/>
                <a:gd name="T12" fmla="*/ 2147483647 w 1331"/>
                <a:gd name="T13" fmla="*/ 2147483647 h 907"/>
                <a:gd name="T14" fmla="*/ 0 w 1331"/>
                <a:gd name="T15" fmla="*/ 2147483647 h 907"/>
                <a:gd name="T16" fmla="*/ 0 w 1331"/>
                <a:gd name="T17" fmla="*/ 2147483647 h 907"/>
                <a:gd name="T18" fmla="*/ 0 w 1331"/>
                <a:gd name="T19" fmla="*/ 2147483647 h 9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1"/>
                <a:gd name="T31" fmla="*/ 0 h 907"/>
                <a:gd name="T32" fmla="*/ 1331 w 1331"/>
                <a:gd name="T33" fmla="*/ 907 h 9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1" h="907">
                  <a:moveTo>
                    <a:pt x="0" y="665"/>
                  </a:moveTo>
                  <a:cubicBezTo>
                    <a:pt x="141" y="314"/>
                    <a:pt x="493" y="94"/>
                    <a:pt x="871" y="121"/>
                  </a:cubicBezTo>
                  <a:lnTo>
                    <a:pt x="810" y="0"/>
                  </a:lnTo>
                  <a:lnTo>
                    <a:pt x="1331" y="182"/>
                  </a:lnTo>
                  <a:lnTo>
                    <a:pt x="786" y="339"/>
                  </a:lnTo>
                  <a:lnTo>
                    <a:pt x="883" y="218"/>
                  </a:lnTo>
                  <a:cubicBezTo>
                    <a:pt x="476" y="246"/>
                    <a:pt x="127" y="519"/>
                    <a:pt x="0" y="907"/>
                  </a:cubicBezTo>
                  <a:lnTo>
                    <a:pt x="0" y="665"/>
                  </a:lnTo>
                  <a:close/>
                </a:path>
              </a:pathLst>
            </a:custGeom>
            <a:solidFill>
              <a:srgbClr val="AB8422">
                <a:alpha val="70195"/>
              </a:srgbClr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 descr="tank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1020" y="3205221"/>
              <a:ext cx="1006475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Freeform 21"/>
            <p:cNvSpPr>
              <a:spLocks noChangeAspect="1"/>
            </p:cNvSpPr>
            <p:nvPr/>
          </p:nvSpPr>
          <p:spPr bwMode="auto">
            <a:xfrm rot="11584698" flipH="1" flipV="1">
              <a:off x="880514" y="3159875"/>
              <a:ext cx="3890923" cy="601677"/>
            </a:xfrm>
            <a:custGeom>
              <a:avLst/>
              <a:gdLst>
                <a:gd name="T0" fmla="*/ 0 w 1331"/>
                <a:gd name="T1" fmla="*/ 2147483647 h 907"/>
                <a:gd name="T2" fmla="*/ 2147483647 w 1331"/>
                <a:gd name="T3" fmla="*/ 2147483647 h 907"/>
                <a:gd name="T4" fmla="*/ 2147483647 w 1331"/>
                <a:gd name="T5" fmla="*/ 2147483647 h 907"/>
                <a:gd name="T6" fmla="*/ 2147483647 w 1331"/>
                <a:gd name="T7" fmla="*/ 0 h 907"/>
                <a:gd name="T8" fmla="*/ 2147483647 w 1331"/>
                <a:gd name="T9" fmla="*/ 2147483647 h 907"/>
                <a:gd name="T10" fmla="*/ 2147483647 w 1331"/>
                <a:gd name="T11" fmla="*/ 2147483647 h 907"/>
                <a:gd name="T12" fmla="*/ 2147483647 w 1331"/>
                <a:gd name="T13" fmla="*/ 2147483647 h 907"/>
                <a:gd name="T14" fmla="*/ 0 w 1331"/>
                <a:gd name="T15" fmla="*/ 2147483647 h 907"/>
                <a:gd name="T16" fmla="*/ 0 w 1331"/>
                <a:gd name="T17" fmla="*/ 2147483647 h 907"/>
                <a:gd name="T18" fmla="*/ 0 w 1331"/>
                <a:gd name="T19" fmla="*/ 2147483647 h 9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1"/>
                <a:gd name="T31" fmla="*/ 0 h 907"/>
                <a:gd name="T32" fmla="*/ 1331 w 1331"/>
                <a:gd name="T33" fmla="*/ 907 h 9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1" h="907">
                  <a:moveTo>
                    <a:pt x="0" y="665"/>
                  </a:moveTo>
                  <a:cubicBezTo>
                    <a:pt x="141" y="314"/>
                    <a:pt x="493" y="94"/>
                    <a:pt x="871" y="121"/>
                  </a:cubicBezTo>
                  <a:lnTo>
                    <a:pt x="810" y="0"/>
                  </a:lnTo>
                  <a:lnTo>
                    <a:pt x="1331" y="182"/>
                  </a:lnTo>
                  <a:lnTo>
                    <a:pt x="786" y="339"/>
                  </a:lnTo>
                  <a:lnTo>
                    <a:pt x="883" y="218"/>
                  </a:lnTo>
                  <a:cubicBezTo>
                    <a:pt x="476" y="246"/>
                    <a:pt x="127" y="519"/>
                    <a:pt x="0" y="907"/>
                  </a:cubicBezTo>
                  <a:lnTo>
                    <a:pt x="0" y="665"/>
                  </a:lnTo>
                  <a:close/>
                </a:path>
              </a:pathLst>
            </a:custGeom>
            <a:solidFill>
              <a:srgbClr val="AB8422">
                <a:alpha val="70195"/>
              </a:srgbClr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15"/>
            <p:cNvSpPr txBox="1">
              <a:spLocks noChangeAspect="1" noChangeArrowheads="1"/>
            </p:cNvSpPr>
            <p:nvPr/>
          </p:nvSpPr>
          <p:spPr bwMode="auto">
            <a:xfrm>
              <a:off x="188512" y="2888069"/>
              <a:ext cx="141128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BIOMASS</a:t>
              </a:r>
            </a:p>
            <a:p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FROM NNKA</a:t>
              </a:r>
              <a:endParaRPr lang="da-DK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11"/>
            <p:cNvSpPr txBox="1">
              <a:spLocks noChangeAspect="1" noChangeArrowheads="1"/>
            </p:cNvSpPr>
            <p:nvPr/>
          </p:nvSpPr>
          <p:spPr bwMode="auto">
            <a:xfrm>
              <a:off x="6686863" y="2547839"/>
              <a:ext cx="1796033" cy="230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a-DK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ANAEROBIC DIGESTION</a:t>
              </a:r>
            </a:p>
          </p:txBody>
        </p:sp>
        <p:pic>
          <p:nvPicPr>
            <p:cNvPr id="23" name="Picture 14" descr="tank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4023103"/>
              <a:ext cx="623055" cy="472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5"/>
            <p:cNvSpPr txBox="1">
              <a:spLocks noChangeAspect="1" noChangeArrowheads="1"/>
            </p:cNvSpPr>
            <p:nvPr/>
          </p:nvSpPr>
          <p:spPr bwMode="auto">
            <a:xfrm>
              <a:off x="101600" y="4417833"/>
              <a:ext cx="1411288" cy="230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900" dirty="0">
                  <a:latin typeface="Arial" panose="020B0604020202020204" pitchFamily="34" charset="0"/>
                  <a:cs typeface="Arial" panose="020B0604020202020204" pitchFamily="34" charset="0"/>
                </a:rPr>
                <a:t>BIOMASS </a:t>
              </a:r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FROM NZFU</a:t>
              </a:r>
              <a:endParaRPr lang="da-DK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/>
            <p:cNvSpPr>
              <a:spLocks noChangeAspect="1"/>
            </p:cNvSpPr>
            <p:nvPr/>
          </p:nvSpPr>
          <p:spPr bwMode="auto">
            <a:xfrm rot="13369818" flipH="1" flipV="1">
              <a:off x="5879623" y="3486650"/>
              <a:ext cx="893205" cy="601677"/>
            </a:xfrm>
            <a:custGeom>
              <a:avLst/>
              <a:gdLst>
                <a:gd name="T0" fmla="*/ 0 w 1331"/>
                <a:gd name="T1" fmla="*/ 2147483647 h 907"/>
                <a:gd name="T2" fmla="*/ 2147483647 w 1331"/>
                <a:gd name="T3" fmla="*/ 2147483647 h 907"/>
                <a:gd name="T4" fmla="*/ 2147483647 w 1331"/>
                <a:gd name="T5" fmla="*/ 2147483647 h 907"/>
                <a:gd name="T6" fmla="*/ 2147483647 w 1331"/>
                <a:gd name="T7" fmla="*/ 0 h 907"/>
                <a:gd name="T8" fmla="*/ 2147483647 w 1331"/>
                <a:gd name="T9" fmla="*/ 2147483647 h 907"/>
                <a:gd name="T10" fmla="*/ 2147483647 w 1331"/>
                <a:gd name="T11" fmla="*/ 2147483647 h 907"/>
                <a:gd name="T12" fmla="*/ 2147483647 w 1331"/>
                <a:gd name="T13" fmla="*/ 2147483647 h 907"/>
                <a:gd name="T14" fmla="*/ 0 w 1331"/>
                <a:gd name="T15" fmla="*/ 2147483647 h 907"/>
                <a:gd name="T16" fmla="*/ 0 w 1331"/>
                <a:gd name="T17" fmla="*/ 2147483647 h 907"/>
                <a:gd name="T18" fmla="*/ 0 w 1331"/>
                <a:gd name="T19" fmla="*/ 2147483647 h 9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1"/>
                <a:gd name="T31" fmla="*/ 0 h 907"/>
                <a:gd name="T32" fmla="*/ 1331 w 1331"/>
                <a:gd name="T33" fmla="*/ 907 h 9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1" h="907">
                  <a:moveTo>
                    <a:pt x="0" y="665"/>
                  </a:moveTo>
                  <a:cubicBezTo>
                    <a:pt x="141" y="314"/>
                    <a:pt x="493" y="94"/>
                    <a:pt x="871" y="121"/>
                  </a:cubicBezTo>
                  <a:lnTo>
                    <a:pt x="810" y="0"/>
                  </a:lnTo>
                  <a:lnTo>
                    <a:pt x="1331" y="182"/>
                  </a:lnTo>
                  <a:lnTo>
                    <a:pt x="786" y="339"/>
                  </a:lnTo>
                  <a:lnTo>
                    <a:pt x="883" y="218"/>
                  </a:lnTo>
                  <a:cubicBezTo>
                    <a:pt x="476" y="246"/>
                    <a:pt x="127" y="519"/>
                    <a:pt x="0" y="907"/>
                  </a:cubicBezTo>
                  <a:lnTo>
                    <a:pt x="0" y="665"/>
                  </a:lnTo>
                  <a:close/>
                </a:path>
              </a:pathLst>
            </a:custGeom>
            <a:solidFill>
              <a:srgbClr val="AB8422">
                <a:alpha val="70195"/>
              </a:srgbClr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 rot="10585981" flipH="1" flipV="1">
              <a:off x="1263579" y="5218452"/>
              <a:ext cx="682373" cy="581821"/>
            </a:xfrm>
            <a:custGeom>
              <a:avLst/>
              <a:gdLst>
                <a:gd name="T0" fmla="*/ 0 w 1331"/>
                <a:gd name="T1" fmla="*/ 2147483647 h 907"/>
                <a:gd name="T2" fmla="*/ 2147483647 w 1331"/>
                <a:gd name="T3" fmla="*/ 2147483647 h 907"/>
                <a:gd name="T4" fmla="*/ 2147483647 w 1331"/>
                <a:gd name="T5" fmla="*/ 2147483647 h 907"/>
                <a:gd name="T6" fmla="*/ 2147483647 w 1331"/>
                <a:gd name="T7" fmla="*/ 0 h 907"/>
                <a:gd name="T8" fmla="*/ 2147483647 w 1331"/>
                <a:gd name="T9" fmla="*/ 2147483647 h 907"/>
                <a:gd name="T10" fmla="*/ 2147483647 w 1331"/>
                <a:gd name="T11" fmla="*/ 2147483647 h 907"/>
                <a:gd name="T12" fmla="*/ 2147483647 w 1331"/>
                <a:gd name="T13" fmla="*/ 2147483647 h 907"/>
                <a:gd name="T14" fmla="*/ 0 w 1331"/>
                <a:gd name="T15" fmla="*/ 2147483647 h 907"/>
                <a:gd name="T16" fmla="*/ 0 w 1331"/>
                <a:gd name="T17" fmla="*/ 2147483647 h 907"/>
                <a:gd name="T18" fmla="*/ 0 w 1331"/>
                <a:gd name="T19" fmla="*/ 2147483647 h 9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1"/>
                <a:gd name="T31" fmla="*/ 0 h 907"/>
                <a:gd name="T32" fmla="*/ 1331 w 1331"/>
                <a:gd name="T33" fmla="*/ 907 h 9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1" h="907">
                  <a:moveTo>
                    <a:pt x="0" y="665"/>
                  </a:moveTo>
                  <a:cubicBezTo>
                    <a:pt x="141" y="314"/>
                    <a:pt x="493" y="94"/>
                    <a:pt x="871" y="121"/>
                  </a:cubicBezTo>
                  <a:lnTo>
                    <a:pt x="810" y="0"/>
                  </a:lnTo>
                  <a:lnTo>
                    <a:pt x="1331" y="182"/>
                  </a:lnTo>
                  <a:lnTo>
                    <a:pt x="786" y="339"/>
                  </a:lnTo>
                  <a:lnTo>
                    <a:pt x="883" y="218"/>
                  </a:lnTo>
                  <a:cubicBezTo>
                    <a:pt x="476" y="246"/>
                    <a:pt x="127" y="519"/>
                    <a:pt x="0" y="907"/>
                  </a:cubicBezTo>
                  <a:lnTo>
                    <a:pt x="0" y="665"/>
                  </a:lnTo>
                  <a:close/>
                </a:path>
              </a:pathLst>
            </a:custGeom>
            <a:solidFill>
              <a:srgbClr val="AB8422">
                <a:alpha val="70195"/>
              </a:srgbClr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109" descr="centrun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6394" y="5085974"/>
              <a:ext cx="1650811" cy="6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 descr="http://ww1.prweb.com/prfiles/2013/04/01/10572155/oilmens-3rd-generation-DEF-tank-wag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893" y="3296519"/>
              <a:ext cx="1122734" cy="74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Freeform 21"/>
            <p:cNvSpPr>
              <a:spLocks noChangeAspect="1"/>
            </p:cNvSpPr>
            <p:nvPr/>
          </p:nvSpPr>
          <p:spPr bwMode="auto">
            <a:xfrm rot="19611069" flipV="1">
              <a:off x="5624292" y="5657239"/>
              <a:ext cx="1091145" cy="505594"/>
            </a:xfrm>
            <a:custGeom>
              <a:avLst/>
              <a:gdLst>
                <a:gd name="T0" fmla="*/ 0 w 1331"/>
                <a:gd name="T1" fmla="*/ 2147483647 h 907"/>
                <a:gd name="T2" fmla="*/ 2147483647 w 1331"/>
                <a:gd name="T3" fmla="*/ 2147483647 h 907"/>
                <a:gd name="T4" fmla="*/ 2147483647 w 1331"/>
                <a:gd name="T5" fmla="*/ 2147483647 h 907"/>
                <a:gd name="T6" fmla="*/ 2147483647 w 1331"/>
                <a:gd name="T7" fmla="*/ 0 h 907"/>
                <a:gd name="T8" fmla="*/ 2147483647 w 1331"/>
                <a:gd name="T9" fmla="*/ 2147483647 h 907"/>
                <a:gd name="T10" fmla="*/ 2147483647 w 1331"/>
                <a:gd name="T11" fmla="*/ 2147483647 h 907"/>
                <a:gd name="T12" fmla="*/ 2147483647 w 1331"/>
                <a:gd name="T13" fmla="*/ 2147483647 h 907"/>
                <a:gd name="T14" fmla="*/ 0 w 1331"/>
                <a:gd name="T15" fmla="*/ 2147483647 h 907"/>
                <a:gd name="T16" fmla="*/ 0 w 1331"/>
                <a:gd name="T17" fmla="*/ 2147483647 h 907"/>
                <a:gd name="T18" fmla="*/ 0 w 1331"/>
                <a:gd name="T19" fmla="*/ 2147483647 h 9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1"/>
                <a:gd name="T31" fmla="*/ 0 h 907"/>
                <a:gd name="T32" fmla="*/ 1331 w 1331"/>
                <a:gd name="T33" fmla="*/ 907 h 9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1" h="907">
                  <a:moveTo>
                    <a:pt x="0" y="665"/>
                  </a:moveTo>
                  <a:cubicBezTo>
                    <a:pt x="141" y="314"/>
                    <a:pt x="493" y="94"/>
                    <a:pt x="871" y="121"/>
                  </a:cubicBezTo>
                  <a:lnTo>
                    <a:pt x="810" y="0"/>
                  </a:lnTo>
                  <a:lnTo>
                    <a:pt x="1331" y="182"/>
                  </a:lnTo>
                  <a:lnTo>
                    <a:pt x="786" y="339"/>
                  </a:lnTo>
                  <a:lnTo>
                    <a:pt x="883" y="218"/>
                  </a:lnTo>
                  <a:cubicBezTo>
                    <a:pt x="476" y="246"/>
                    <a:pt x="127" y="519"/>
                    <a:pt x="0" y="907"/>
                  </a:cubicBezTo>
                  <a:lnTo>
                    <a:pt x="0" y="665"/>
                  </a:lnTo>
                  <a:close/>
                </a:path>
              </a:pathLst>
            </a:custGeom>
            <a:solidFill>
              <a:srgbClr val="AB8422">
                <a:alpha val="70195"/>
              </a:srgbClr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10" descr="The new program delivers superior Class A biosolids and saves 1,275 gallons/day of diesel fuel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5714132"/>
              <a:ext cx="1118772" cy="836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 Box 15"/>
            <p:cNvSpPr txBox="1">
              <a:spLocks noChangeAspect="1" noChangeArrowheads="1"/>
            </p:cNvSpPr>
            <p:nvPr/>
          </p:nvSpPr>
          <p:spPr bwMode="auto">
            <a:xfrm>
              <a:off x="6879235" y="3581400"/>
              <a:ext cx="1411288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If needed, additional dilution liquid can be collected at NZKA</a:t>
              </a:r>
            </a:p>
            <a:p>
              <a:endParaRPr lang="en-US" sz="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Gas production =</a:t>
              </a:r>
            </a:p>
            <a:p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8.40 mill Nm3 CH4/y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1"/>
            <p:cNvSpPr>
              <a:spLocks noChangeAspect="1"/>
            </p:cNvSpPr>
            <p:nvPr/>
          </p:nvSpPr>
          <p:spPr bwMode="auto">
            <a:xfrm rot="11287707" flipH="1" flipV="1">
              <a:off x="1140020" y="4194451"/>
              <a:ext cx="3530824" cy="601677"/>
            </a:xfrm>
            <a:custGeom>
              <a:avLst/>
              <a:gdLst>
                <a:gd name="T0" fmla="*/ 0 w 1331"/>
                <a:gd name="T1" fmla="*/ 2147483647 h 907"/>
                <a:gd name="T2" fmla="*/ 2147483647 w 1331"/>
                <a:gd name="T3" fmla="*/ 2147483647 h 907"/>
                <a:gd name="T4" fmla="*/ 2147483647 w 1331"/>
                <a:gd name="T5" fmla="*/ 2147483647 h 907"/>
                <a:gd name="T6" fmla="*/ 2147483647 w 1331"/>
                <a:gd name="T7" fmla="*/ 0 h 907"/>
                <a:gd name="T8" fmla="*/ 2147483647 w 1331"/>
                <a:gd name="T9" fmla="*/ 2147483647 h 907"/>
                <a:gd name="T10" fmla="*/ 2147483647 w 1331"/>
                <a:gd name="T11" fmla="*/ 2147483647 h 907"/>
                <a:gd name="T12" fmla="*/ 2147483647 w 1331"/>
                <a:gd name="T13" fmla="*/ 2147483647 h 907"/>
                <a:gd name="T14" fmla="*/ 0 w 1331"/>
                <a:gd name="T15" fmla="*/ 2147483647 h 907"/>
                <a:gd name="T16" fmla="*/ 0 w 1331"/>
                <a:gd name="T17" fmla="*/ 2147483647 h 907"/>
                <a:gd name="T18" fmla="*/ 0 w 1331"/>
                <a:gd name="T19" fmla="*/ 2147483647 h 9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1"/>
                <a:gd name="T31" fmla="*/ 0 h 907"/>
                <a:gd name="T32" fmla="*/ 1331 w 1331"/>
                <a:gd name="T33" fmla="*/ 907 h 9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1" h="907">
                  <a:moveTo>
                    <a:pt x="0" y="665"/>
                  </a:moveTo>
                  <a:cubicBezTo>
                    <a:pt x="141" y="314"/>
                    <a:pt x="493" y="94"/>
                    <a:pt x="871" y="121"/>
                  </a:cubicBezTo>
                  <a:lnTo>
                    <a:pt x="810" y="0"/>
                  </a:lnTo>
                  <a:lnTo>
                    <a:pt x="1331" y="182"/>
                  </a:lnTo>
                  <a:lnTo>
                    <a:pt x="786" y="339"/>
                  </a:lnTo>
                  <a:lnTo>
                    <a:pt x="883" y="218"/>
                  </a:lnTo>
                  <a:cubicBezTo>
                    <a:pt x="476" y="246"/>
                    <a:pt x="127" y="519"/>
                    <a:pt x="0" y="907"/>
                  </a:cubicBezTo>
                  <a:lnTo>
                    <a:pt x="0" y="665"/>
                  </a:lnTo>
                  <a:close/>
                </a:path>
              </a:pathLst>
            </a:custGeom>
            <a:solidFill>
              <a:srgbClr val="AB8422">
                <a:alpha val="70195"/>
              </a:srgbClr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1"/>
            <p:cNvSpPr>
              <a:spLocks noChangeAspect="1"/>
            </p:cNvSpPr>
            <p:nvPr/>
          </p:nvSpPr>
          <p:spPr bwMode="auto">
            <a:xfrm rot="20432808" flipV="1">
              <a:off x="5714079" y="4361238"/>
              <a:ext cx="1091145" cy="505594"/>
            </a:xfrm>
            <a:custGeom>
              <a:avLst/>
              <a:gdLst>
                <a:gd name="T0" fmla="*/ 0 w 1331"/>
                <a:gd name="T1" fmla="*/ 2147483647 h 907"/>
                <a:gd name="T2" fmla="*/ 2147483647 w 1331"/>
                <a:gd name="T3" fmla="*/ 2147483647 h 907"/>
                <a:gd name="T4" fmla="*/ 2147483647 w 1331"/>
                <a:gd name="T5" fmla="*/ 2147483647 h 907"/>
                <a:gd name="T6" fmla="*/ 2147483647 w 1331"/>
                <a:gd name="T7" fmla="*/ 0 h 907"/>
                <a:gd name="T8" fmla="*/ 2147483647 w 1331"/>
                <a:gd name="T9" fmla="*/ 2147483647 h 907"/>
                <a:gd name="T10" fmla="*/ 2147483647 w 1331"/>
                <a:gd name="T11" fmla="*/ 2147483647 h 907"/>
                <a:gd name="T12" fmla="*/ 2147483647 w 1331"/>
                <a:gd name="T13" fmla="*/ 2147483647 h 907"/>
                <a:gd name="T14" fmla="*/ 0 w 1331"/>
                <a:gd name="T15" fmla="*/ 2147483647 h 907"/>
                <a:gd name="T16" fmla="*/ 0 w 1331"/>
                <a:gd name="T17" fmla="*/ 2147483647 h 907"/>
                <a:gd name="T18" fmla="*/ 0 w 1331"/>
                <a:gd name="T19" fmla="*/ 2147483647 h 9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1"/>
                <a:gd name="T31" fmla="*/ 0 h 907"/>
                <a:gd name="T32" fmla="*/ 1331 w 1331"/>
                <a:gd name="T33" fmla="*/ 907 h 9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1" h="907">
                  <a:moveTo>
                    <a:pt x="0" y="665"/>
                  </a:moveTo>
                  <a:cubicBezTo>
                    <a:pt x="141" y="314"/>
                    <a:pt x="493" y="94"/>
                    <a:pt x="871" y="121"/>
                  </a:cubicBezTo>
                  <a:lnTo>
                    <a:pt x="810" y="0"/>
                  </a:lnTo>
                  <a:lnTo>
                    <a:pt x="1331" y="182"/>
                  </a:lnTo>
                  <a:lnTo>
                    <a:pt x="786" y="339"/>
                  </a:lnTo>
                  <a:lnTo>
                    <a:pt x="883" y="218"/>
                  </a:lnTo>
                  <a:cubicBezTo>
                    <a:pt x="476" y="246"/>
                    <a:pt x="127" y="519"/>
                    <a:pt x="0" y="907"/>
                  </a:cubicBezTo>
                  <a:lnTo>
                    <a:pt x="0" y="665"/>
                  </a:lnTo>
                  <a:close/>
                </a:path>
              </a:pathLst>
            </a:custGeom>
            <a:solidFill>
              <a:srgbClr val="AB8422">
                <a:alpha val="70195"/>
              </a:srgbClr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2" descr="http://ww1.prweb.com/prfiles/2013/04/01/10572155/oilmens-3rd-generation-DEF-tank-wag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893" y="4265398"/>
              <a:ext cx="1122734" cy="74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40"/>
            <p:cNvSpPr/>
            <p:nvPr/>
          </p:nvSpPr>
          <p:spPr>
            <a:xfrm>
              <a:off x="2343046" y="2974389"/>
              <a:ext cx="819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68,000 ton/y</a:t>
              </a:r>
            </a:p>
            <a:p>
              <a:pPr algn="ctr"/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DM = 16%</a:t>
              </a:r>
              <a:endParaRPr lang="da-DK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51"/>
            <p:cNvSpPr/>
            <p:nvPr/>
          </p:nvSpPr>
          <p:spPr>
            <a:xfrm>
              <a:off x="3730018" y="5211802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150,500 ton/y</a:t>
              </a:r>
            </a:p>
            <a:p>
              <a:pPr algn="ctr"/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DM = 19%</a:t>
              </a:r>
              <a:endParaRPr lang="da-DK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49"/>
            <p:cNvSpPr/>
            <p:nvPr/>
          </p:nvSpPr>
          <p:spPr>
            <a:xfrm>
              <a:off x="2362071" y="4045008"/>
              <a:ext cx="819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75,000 ton/y</a:t>
              </a:r>
            </a:p>
            <a:p>
              <a:pPr algn="ctr"/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DM = 4%</a:t>
              </a:r>
              <a:endParaRPr lang="da-DK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5"/>
            <p:cNvSpPr/>
            <p:nvPr/>
          </p:nvSpPr>
          <p:spPr>
            <a:xfrm>
              <a:off x="6765565" y="2886670"/>
              <a:ext cx="152477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287,500 ton/y</a:t>
              </a:r>
            </a:p>
            <a:p>
              <a:pPr algn="ctr"/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42.000 ton TS (14,6% TS)</a:t>
              </a:r>
            </a:p>
            <a:p>
              <a:pPr algn="ctr"/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TN = 6.1 g/L</a:t>
              </a:r>
            </a:p>
            <a:p>
              <a:pPr algn="ctr"/>
              <a:r>
                <a:rPr lang="da-DK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TP = 3.3 g/L</a:t>
              </a:r>
            </a:p>
            <a:p>
              <a:pPr algn="ctr"/>
              <a:endParaRPr lang="da-DK" sz="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a-DK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1"/>
            <p:cNvSpPr>
              <a:spLocks noChangeAspect="1"/>
            </p:cNvSpPr>
            <p:nvPr/>
          </p:nvSpPr>
          <p:spPr bwMode="auto">
            <a:xfrm rot="15374172" flipH="1" flipV="1">
              <a:off x="7343253" y="5747007"/>
              <a:ext cx="893205" cy="601677"/>
            </a:xfrm>
            <a:custGeom>
              <a:avLst/>
              <a:gdLst>
                <a:gd name="T0" fmla="*/ 0 w 1331"/>
                <a:gd name="T1" fmla="*/ 2147483647 h 907"/>
                <a:gd name="T2" fmla="*/ 2147483647 w 1331"/>
                <a:gd name="T3" fmla="*/ 2147483647 h 907"/>
                <a:gd name="T4" fmla="*/ 2147483647 w 1331"/>
                <a:gd name="T5" fmla="*/ 2147483647 h 907"/>
                <a:gd name="T6" fmla="*/ 2147483647 w 1331"/>
                <a:gd name="T7" fmla="*/ 0 h 907"/>
                <a:gd name="T8" fmla="*/ 2147483647 w 1331"/>
                <a:gd name="T9" fmla="*/ 2147483647 h 907"/>
                <a:gd name="T10" fmla="*/ 2147483647 w 1331"/>
                <a:gd name="T11" fmla="*/ 2147483647 h 907"/>
                <a:gd name="T12" fmla="*/ 2147483647 w 1331"/>
                <a:gd name="T13" fmla="*/ 2147483647 h 907"/>
                <a:gd name="T14" fmla="*/ 0 w 1331"/>
                <a:gd name="T15" fmla="*/ 2147483647 h 907"/>
                <a:gd name="T16" fmla="*/ 0 w 1331"/>
                <a:gd name="T17" fmla="*/ 2147483647 h 907"/>
                <a:gd name="T18" fmla="*/ 0 w 1331"/>
                <a:gd name="T19" fmla="*/ 2147483647 h 9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1"/>
                <a:gd name="T31" fmla="*/ 0 h 907"/>
                <a:gd name="T32" fmla="*/ 1331 w 1331"/>
                <a:gd name="T33" fmla="*/ 907 h 9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1" h="907">
                  <a:moveTo>
                    <a:pt x="0" y="665"/>
                  </a:moveTo>
                  <a:cubicBezTo>
                    <a:pt x="141" y="314"/>
                    <a:pt x="493" y="94"/>
                    <a:pt x="871" y="121"/>
                  </a:cubicBezTo>
                  <a:lnTo>
                    <a:pt x="810" y="0"/>
                  </a:lnTo>
                  <a:lnTo>
                    <a:pt x="1331" y="182"/>
                  </a:lnTo>
                  <a:lnTo>
                    <a:pt x="786" y="339"/>
                  </a:lnTo>
                  <a:lnTo>
                    <a:pt x="883" y="218"/>
                  </a:lnTo>
                  <a:cubicBezTo>
                    <a:pt x="476" y="246"/>
                    <a:pt x="127" y="519"/>
                    <a:pt x="0" y="907"/>
                  </a:cubicBezTo>
                  <a:lnTo>
                    <a:pt x="0" y="665"/>
                  </a:lnTo>
                  <a:close/>
                </a:path>
              </a:pathLst>
            </a:custGeom>
            <a:solidFill>
              <a:srgbClr val="AB8422">
                <a:alpha val="70195"/>
              </a:srgbClr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Picture Placeholder 12" descr="shutterstock_21483163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726333" y="4495800"/>
              <a:ext cx="1680778" cy="1368152"/>
            </a:xfrm>
            <a:custGeom>
              <a:avLst/>
              <a:gdLst>
                <a:gd name="connsiteX0" fmla="*/ 0 w 8894762"/>
                <a:gd name="connsiteY0" fmla="*/ 0 h 6858000"/>
                <a:gd name="connsiteX1" fmla="*/ 8894762 w 8894762"/>
                <a:gd name="connsiteY1" fmla="*/ 0 h 6858000"/>
                <a:gd name="connsiteX2" fmla="*/ 8894762 w 8894762"/>
                <a:gd name="connsiteY2" fmla="*/ 6858000 h 6858000"/>
                <a:gd name="connsiteX3" fmla="*/ 0 w 8894762"/>
                <a:gd name="connsiteY3" fmla="*/ 6858000 h 6858000"/>
                <a:gd name="connsiteX4" fmla="*/ 0 w 8894762"/>
                <a:gd name="connsiteY4" fmla="*/ 0 h 6858000"/>
                <a:gd name="connsiteX0" fmla="*/ 0 w 8894762"/>
                <a:gd name="connsiteY0" fmla="*/ 1472540 h 6858000"/>
                <a:gd name="connsiteX1" fmla="*/ 8894762 w 8894762"/>
                <a:gd name="connsiteY1" fmla="*/ 0 h 6858000"/>
                <a:gd name="connsiteX2" fmla="*/ 8894762 w 8894762"/>
                <a:gd name="connsiteY2" fmla="*/ 6858000 h 6858000"/>
                <a:gd name="connsiteX3" fmla="*/ 0 w 8894762"/>
                <a:gd name="connsiteY3" fmla="*/ 6858000 h 6858000"/>
                <a:gd name="connsiteX4" fmla="*/ 0 w 8894762"/>
                <a:gd name="connsiteY4" fmla="*/ 1472540 h 6858000"/>
                <a:gd name="connsiteX0" fmla="*/ 0 w 8894762"/>
                <a:gd name="connsiteY0" fmla="*/ 1163781 h 6858000"/>
                <a:gd name="connsiteX1" fmla="*/ 8894762 w 8894762"/>
                <a:gd name="connsiteY1" fmla="*/ 0 h 6858000"/>
                <a:gd name="connsiteX2" fmla="*/ 8894762 w 8894762"/>
                <a:gd name="connsiteY2" fmla="*/ 6858000 h 6858000"/>
                <a:gd name="connsiteX3" fmla="*/ 0 w 8894762"/>
                <a:gd name="connsiteY3" fmla="*/ 6858000 h 6858000"/>
                <a:gd name="connsiteX4" fmla="*/ 0 w 8894762"/>
                <a:gd name="connsiteY4" fmla="*/ 1163781 h 6858000"/>
                <a:gd name="connsiteX0" fmla="*/ 0 w 8894762"/>
                <a:gd name="connsiteY0" fmla="*/ 1163781 h 6858000"/>
                <a:gd name="connsiteX1" fmla="*/ 8894762 w 8894762"/>
                <a:gd name="connsiteY1" fmla="*/ 0 h 6858000"/>
                <a:gd name="connsiteX2" fmla="*/ 8894762 w 8894762"/>
                <a:gd name="connsiteY2" fmla="*/ 6858000 h 6858000"/>
                <a:gd name="connsiteX3" fmla="*/ 0 w 8894762"/>
                <a:gd name="connsiteY3" fmla="*/ 6127668 h 6858000"/>
                <a:gd name="connsiteX4" fmla="*/ 0 w 8894762"/>
                <a:gd name="connsiteY4" fmla="*/ 1163781 h 6858000"/>
                <a:gd name="connsiteX0" fmla="*/ 0 w 8894762"/>
                <a:gd name="connsiteY0" fmla="*/ 1163781 h 6858000"/>
                <a:gd name="connsiteX1" fmla="*/ 8894762 w 8894762"/>
                <a:gd name="connsiteY1" fmla="*/ 0 h 6858000"/>
                <a:gd name="connsiteX2" fmla="*/ 8894762 w 8894762"/>
                <a:gd name="connsiteY2" fmla="*/ 6858000 h 6858000"/>
                <a:gd name="connsiteX3" fmla="*/ 0 w 8894762"/>
                <a:gd name="connsiteY3" fmla="*/ 6127668 h 6858000"/>
                <a:gd name="connsiteX4" fmla="*/ 0 w 8894762"/>
                <a:gd name="connsiteY4" fmla="*/ 1163781 h 6858000"/>
                <a:gd name="connsiteX0" fmla="*/ 0 w 8894762"/>
                <a:gd name="connsiteY0" fmla="*/ 1163781 h 6858000"/>
                <a:gd name="connsiteX1" fmla="*/ 8894762 w 8894762"/>
                <a:gd name="connsiteY1" fmla="*/ 0 h 6858000"/>
                <a:gd name="connsiteX2" fmla="*/ 8894762 w 8894762"/>
                <a:gd name="connsiteY2" fmla="*/ 6858000 h 6858000"/>
                <a:gd name="connsiteX3" fmla="*/ 0 w 8894762"/>
                <a:gd name="connsiteY3" fmla="*/ 6282047 h 6858000"/>
                <a:gd name="connsiteX4" fmla="*/ 0 w 8894762"/>
                <a:gd name="connsiteY4" fmla="*/ 1163781 h 6858000"/>
                <a:gd name="connsiteX0" fmla="*/ 0 w 8894762"/>
                <a:gd name="connsiteY0" fmla="*/ 1163781 h 6858000"/>
                <a:gd name="connsiteX1" fmla="*/ 8894762 w 8894762"/>
                <a:gd name="connsiteY1" fmla="*/ 0 h 6858000"/>
                <a:gd name="connsiteX2" fmla="*/ 8894762 w 8894762"/>
                <a:gd name="connsiteY2" fmla="*/ 6858000 h 6858000"/>
                <a:gd name="connsiteX3" fmla="*/ 3681494 w 8894762"/>
                <a:gd name="connsiteY3" fmla="*/ 6852062 h 6858000"/>
                <a:gd name="connsiteX4" fmla="*/ 0 w 8894762"/>
                <a:gd name="connsiteY4" fmla="*/ 6282047 h 6858000"/>
                <a:gd name="connsiteX5" fmla="*/ 0 w 8894762"/>
                <a:gd name="connsiteY5" fmla="*/ 1163781 h 6858000"/>
                <a:gd name="connsiteX0" fmla="*/ 0 w 8894762"/>
                <a:gd name="connsiteY0" fmla="*/ 145472 h 5839691"/>
                <a:gd name="connsiteX1" fmla="*/ 8894762 w 8894762"/>
                <a:gd name="connsiteY1" fmla="*/ 0 h 5839691"/>
                <a:gd name="connsiteX2" fmla="*/ 8894762 w 8894762"/>
                <a:gd name="connsiteY2" fmla="*/ 5839691 h 5839691"/>
                <a:gd name="connsiteX3" fmla="*/ 3681494 w 8894762"/>
                <a:gd name="connsiteY3" fmla="*/ 5833753 h 5839691"/>
                <a:gd name="connsiteX4" fmla="*/ 0 w 8894762"/>
                <a:gd name="connsiteY4" fmla="*/ 5263738 h 5839691"/>
                <a:gd name="connsiteX5" fmla="*/ 0 w 8894762"/>
                <a:gd name="connsiteY5" fmla="*/ 145472 h 5839691"/>
                <a:gd name="connsiteX0" fmla="*/ 0 w 8894762"/>
                <a:gd name="connsiteY0" fmla="*/ 477981 h 5839691"/>
                <a:gd name="connsiteX1" fmla="*/ 8894762 w 8894762"/>
                <a:gd name="connsiteY1" fmla="*/ 0 h 5839691"/>
                <a:gd name="connsiteX2" fmla="*/ 8894762 w 8894762"/>
                <a:gd name="connsiteY2" fmla="*/ 5839691 h 5839691"/>
                <a:gd name="connsiteX3" fmla="*/ 3681494 w 8894762"/>
                <a:gd name="connsiteY3" fmla="*/ 5833753 h 5839691"/>
                <a:gd name="connsiteX4" fmla="*/ 0 w 8894762"/>
                <a:gd name="connsiteY4" fmla="*/ 5263738 h 5839691"/>
                <a:gd name="connsiteX5" fmla="*/ 0 w 8894762"/>
                <a:gd name="connsiteY5" fmla="*/ 477981 h 5839691"/>
                <a:gd name="connsiteX0" fmla="*/ 0 w 8894762"/>
                <a:gd name="connsiteY0" fmla="*/ 706581 h 5839691"/>
                <a:gd name="connsiteX1" fmla="*/ 8894762 w 8894762"/>
                <a:gd name="connsiteY1" fmla="*/ 0 h 5839691"/>
                <a:gd name="connsiteX2" fmla="*/ 8894762 w 8894762"/>
                <a:gd name="connsiteY2" fmla="*/ 5839691 h 5839691"/>
                <a:gd name="connsiteX3" fmla="*/ 3681494 w 8894762"/>
                <a:gd name="connsiteY3" fmla="*/ 5833753 h 5839691"/>
                <a:gd name="connsiteX4" fmla="*/ 0 w 8894762"/>
                <a:gd name="connsiteY4" fmla="*/ 5263738 h 5839691"/>
                <a:gd name="connsiteX5" fmla="*/ 0 w 8894762"/>
                <a:gd name="connsiteY5" fmla="*/ 706581 h 583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4762" h="5839691">
                  <a:moveTo>
                    <a:pt x="0" y="706581"/>
                  </a:moveTo>
                  <a:lnTo>
                    <a:pt x="8894762" y="0"/>
                  </a:lnTo>
                  <a:lnTo>
                    <a:pt x="8894762" y="5839691"/>
                  </a:lnTo>
                  <a:lnTo>
                    <a:pt x="3681494" y="5833753"/>
                  </a:lnTo>
                  <a:lnTo>
                    <a:pt x="0" y="5263738"/>
                  </a:lnTo>
                  <a:lnTo>
                    <a:pt x="0" y="70658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41" name="Text Box 8"/>
            <p:cNvSpPr txBox="1">
              <a:spLocks noChangeAspect="1" noChangeArrowheads="1"/>
            </p:cNvSpPr>
            <p:nvPr/>
          </p:nvSpPr>
          <p:spPr bwMode="auto">
            <a:xfrm>
              <a:off x="7239000" y="6437784"/>
              <a:ext cx="1709886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a-DK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FARMERS</a:t>
              </a:r>
            </a:p>
            <a:p>
              <a:pPr algn="ctr"/>
              <a:r>
                <a:rPr lang="da-DK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(1 OR 2 FRACTIONS)</a:t>
              </a:r>
              <a:endParaRPr lang="da-DK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ight Arrow 55"/>
            <p:cNvSpPr/>
            <p:nvPr/>
          </p:nvSpPr>
          <p:spPr bwMode="auto">
            <a:xfrm rot="8393947">
              <a:off x="8373901" y="6067654"/>
              <a:ext cx="533400" cy="406120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ight Arrow 56"/>
            <p:cNvSpPr/>
            <p:nvPr/>
          </p:nvSpPr>
          <p:spPr bwMode="auto">
            <a:xfrm rot="10459965">
              <a:off x="7747464" y="4783353"/>
              <a:ext cx="533400" cy="406120"/>
            </a:xfrm>
            <a:prstGeom prst="rightArrow">
              <a:avLst/>
            </a:prstGeom>
            <a:solidFill>
              <a:srgbClr val="FFC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ight Arrow 57"/>
            <p:cNvSpPr/>
            <p:nvPr/>
          </p:nvSpPr>
          <p:spPr bwMode="auto">
            <a:xfrm rot="10800000">
              <a:off x="8216196" y="4108669"/>
              <a:ext cx="533400" cy="406120"/>
            </a:xfrm>
            <a:prstGeom prst="rightArrow">
              <a:avLst/>
            </a:prstGeom>
            <a:solidFill>
              <a:srgbClr val="FFC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52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How </a:t>
            </a:r>
            <a:r>
              <a:rPr lang="da-DK" dirty="0" err="1" smtClean="0"/>
              <a:t>does</a:t>
            </a:r>
            <a:r>
              <a:rPr lang="da-DK" dirty="0" smtClean="0"/>
              <a:t> biogas </a:t>
            </a:r>
            <a:r>
              <a:rPr lang="da-DK" dirty="0" err="1" smtClean="0"/>
              <a:t>work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2602-D991-4B78-9841-127F3E42996D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6" name="Picture 2" descr="S:\MARKETING\Morsø Brochure\Morsø Brochure_til print og til web_FINAL\Tegning_Morsø Bioenergi_D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628774"/>
            <a:ext cx="8093687" cy="39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Biomass</a:t>
            </a:r>
            <a:r>
              <a:rPr lang="da-DK" dirty="0" smtClean="0"/>
              <a:t> </a:t>
            </a:r>
            <a:r>
              <a:rPr lang="da-DK" dirty="0" err="1" smtClean="0"/>
              <a:t>composition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2602-D991-4B78-9841-127F3E42996D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844824"/>
            <a:ext cx="86838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0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Kalundborg Bioenergi A/S </a:t>
            </a:r>
            <a:br>
              <a:rPr lang="da-DK" dirty="0" smtClean="0"/>
            </a:br>
            <a:r>
              <a:rPr lang="da-DK" sz="3100" dirty="0" err="1" smtClean="0"/>
              <a:t>Area</a:t>
            </a:r>
            <a:r>
              <a:rPr lang="da-DK" sz="3100" dirty="0" smtClean="0"/>
              <a:t> </a:t>
            </a:r>
            <a:r>
              <a:rPr lang="da-DK" sz="3100" dirty="0" smtClean="0"/>
              <a:t>52500 M2</a:t>
            </a:r>
            <a:br>
              <a:rPr lang="da-DK" sz="3100" dirty="0" smtClean="0"/>
            </a:br>
            <a:endParaRPr lang="da-DK" sz="31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2796"/>
            <a:ext cx="9144000" cy="52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2636"/>
            <a:ext cx="1159858" cy="54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6116</TotalTime>
  <Words>262</Words>
  <Application>Microsoft Office PowerPoint</Application>
  <PresentationFormat>Skærmshow (4:3)</PresentationFormat>
  <Paragraphs>95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Kontortema</vt:lpstr>
      <vt:lpstr>PowerPoint-præsentation</vt:lpstr>
      <vt:lpstr>Organizing of Kalundborg Bioenergi</vt:lpstr>
      <vt:lpstr>Overall tasks &amp; time-line</vt:lpstr>
      <vt:lpstr>Construction status  SEP 19. 2017</vt:lpstr>
      <vt:lpstr>Kalundborg Bioenergi, Denmark</vt:lpstr>
      <vt:lpstr>Future biomass flow</vt:lpstr>
      <vt:lpstr>How does biogas work?</vt:lpstr>
      <vt:lpstr>Biomass composition</vt:lpstr>
      <vt:lpstr>Kalundborg Bioenergi A/S  Area 52500 M2 </vt:lpstr>
      <vt:lpstr>PowerPoint-præsentation</vt:lpstr>
      <vt:lpstr>Kalundborg Bioenergi A/S</vt:lpstr>
      <vt:lpstr>Kalundborg Bioenergi A/S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Henrik V. Laursen</dc:creator>
  <cp:lastModifiedBy>Erik Lundsgaard</cp:lastModifiedBy>
  <cp:revision>43</cp:revision>
  <cp:lastPrinted>2019-09-09T11:34:20Z</cp:lastPrinted>
  <dcterms:created xsi:type="dcterms:W3CDTF">2013-10-14T07:12:56Z</dcterms:created>
  <dcterms:modified xsi:type="dcterms:W3CDTF">2019-09-17T11:55:46Z</dcterms:modified>
</cp:coreProperties>
</file>